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60" r:id="rId3"/>
    <p:sldId id="269" r:id="rId4"/>
    <p:sldId id="1303" r:id="rId5"/>
    <p:sldId id="262" r:id="rId6"/>
    <p:sldId id="263" r:id="rId7"/>
    <p:sldId id="264" r:id="rId8"/>
    <p:sldId id="265" r:id="rId9"/>
    <p:sldId id="266" r:id="rId10"/>
    <p:sldId id="1307" r:id="rId11"/>
    <p:sldId id="317" r:id="rId12"/>
    <p:sldId id="288" r:id="rId13"/>
    <p:sldId id="289" r:id="rId14"/>
    <p:sldId id="295" r:id="rId15"/>
    <p:sldId id="280" r:id="rId16"/>
    <p:sldId id="281" r:id="rId17"/>
    <p:sldId id="311" r:id="rId18"/>
    <p:sldId id="283" r:id="rId19"/>
    <p:sldId id="276" r:id="rId20"/>
    <p:sldId id="277" r:id="rId21"/>
    <p:sldId id="278" r:id="rId22"/>
    <p:sldId id="279" r:id="rId23"/>
    <p:sldId id="256" r:id="rId24"/>
    <p:sldId id="270" r:id="rId25"/>
    <p:sldId id="271" r:id="rId26"/>
    <p:sldId id="272" r:id="rId27"/>
    <p:sldId id="273" r:id="rId28"/>
    <p:sldId id="274"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i Leow" initials="NL" lastIdx="3" clrIdx="0">
    <p:extLst>
      <p:ext uri="{19B8F6BF-5375-455C-9EA6-DF929625EA0E}">
        <p15:presenceInfo xmlns:p15="http://schemas.microsoft.com/office/powerpoint/2012/main" userId="S-1-5-21-369252471-1609465093-1541874228-26352" providerId="AD"/>
      </p:ext>
    </p:extLst>
  </p:cmAuthor>
  <p:cmAuthor id="2" name="Delia Yang" initials="DY" lastIdx="8" clrIdx="1">
    <p:extLst>
      <p:ext uri="{19B8F6BF-5375-455C-9EA6-DF929625EA0E}">
        <p15:presenceInfo xmlns:p15="http://schemas.microsoft.com/office/powerpoint/2012/main" userId="S-1-5-21-369252471-1609465093-1541874228-27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250" autoAdjust="0"/>
    <p:restoredTop sz="94679"/>
  </p:normalViewPr>
  <p:slideViewPr>
    <p:cSldViewPr snapToGrid="0" snapToObjects="1">
      <p:cViewPr varScale="1">
        <p:scale>
          <a:sx n="72" d="100"/>
          <a:sy n="72" d="100"/>
        </p:scale>
        <p:origin x="810" y="7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F756A-56D3-764A-B0E1-8602EE319B0C}"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18DB0-0B68-654F-A688-5772880CFBCF}" type="slidenum">
              <a:rPr lang="en-US" smtClean="0"/>
              <a:t>‹#›</a:t>
            </a:fld>
            <a:endParaRPr lang="en-US"/>
          </a:p>
        </p:txBody>
      </p:sp>
    </p:spTree>
    <p:extLst>
      <p:ext uri="{BB962C8B-B14F-4D97-AF65-F5344CB8AC3E}">
        <p14:creationId xmlns:p14="http://schemas.microsoft.com/office/powerpoint/2010/main" val="196143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7501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C63CB4-31D0-C54A-9512-9435FC01477B}"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45275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C63CB4-31D0-C54A-9512-9435FC01477B}"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982926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012">
    <p:spTree>
      <p:nvGrpSpPr>
        <p:cNvPr id="1" name=""/>
        <p:cNvGrpSpPr/>
        <p:nvPr/>
      </p:nvGrpSpPr>
      <p:grpSpPr>
        <a:xfrm>
          <a:off x="0" y="0"/>
          <a:ext cx="0" cy="0"/>
          <a:chOff x="0" y="0"/>
          <a:chExt cx="0" cy="0"/>
        </a:xfrm>
      </p:grpSpPr>
      <p:sp>
        <p:nvSpPr>
          <p:cNvPr id="107" name="Foliennummer"/>
          <p:cNvSpPr txBox="1">
            <a:spLocks noGrp="1"/>
          </p:cNvSpPr>
          <p:nvPr>
            <p:ph type="sldNum" sz="quarter" idx="2"/>
          </p:nvPr>
        </p:nvSpPr>
        <p:spPr>
          <a:xfrm>
            <a:off x="11241209" y="6223000"/>
            <a:ext cx="315792" cy="287258"/>
          </a:xfrm>
          <a:prstGeom prst="rect">
            <a:avLst/>
          </a:prstGeom>
        </p:spPr>
        <p:txBody>
          <a:bodyPr/>
          <a:lstStyle/>
          <a:p>
            <a:fld id="{86CB4B4D-7CA3-9044-876B-883B54F8677D}" type="slidenum">
              <a:rPr/>
              <a:pPr/>
              <a:t>‹#›</a:t>
            </a:fld>
            <a:endParaRPr/>
          </a:p>
        </p:txBody>
      </p:sp>
      <p:sp>
        <p:nvSpPr>
          <p:cNvPr id="108" name="placeholder.jpg"/>
          <p:cNvSpPr>
            <a:spLocks noGrp="1"/>
          </p:cNvSpPr>
          <p:nvPr>
            <p:ph type="pic" sz="quarter" idx="13"/>
          </p:nvPr>
        </p:nvSpPr>
        <p:spPr>
          <a:xfrm>
            <a:off x="5715000" y="1925777"/>
            <a:ext cx="3175000" cy="317500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lIns="91439" tIns="45719" rIns="91439" bIns="45719">
            <a:noAutofit/>
          </a:bodyPr>
          <a:lstStyle/>
          <a:p>
            <a:endParaRPr/>
          </a:p>
        </p:txBody>
      </p:sp>
    </p:spTree>
    <p:extLst>
      <p:ext uri="{BB962C8B-B14F-4D97-AF65-F5344CB8AC3E}">
        <p14:creationId xmlns:p14="http://schemas.microsoft.com/office/powerpoint/2010/main" val="39091330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5A431F-2F81-E940-952A-2E9878CBF025}"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0959D-48FC-2442-AF32-011D59F4CA96}" type="slidenum">
              <a:rPr lang="en-US" smtClean="0"/>
              <a:t>‹#›</a:t>
            </a:fld>
            <a:endParaRPr lang="en-US"/>
          </a:p>
        </p:txBody>
      </p:sp>
    </p:spTree>
    <p:extLst>
      <p:ext uri="{BB962C8B-B14F-4D97-AF65-F5344CB8AC3E}">
        <p14:creationId xmlns:p14="http://schemas.microsoft.com/office/powerpoint/2010/main" val="178532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C63CB4-31D0-C54A-9512-9435FC01477B}"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107195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3CB4-31D0-C54A-9512-9435FC01477B}"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118908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C63CB4-31D0-C54A-9512-9435FC01477B}"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48475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C63CB4-31D0-C54A-9512-9435FC01477B}"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1947023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C63CB4-31D0-C54A-9512-9435FC01477B}"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26401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63CB4-31D0-C54A-9512-9435FC01477B}"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63236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C63CB4-31D0-C54A-9512-9435FC01477B}"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34336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C63CB4-31D0-C54A-9512-9435FC01477B}"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3428D-4D61-4C40-9259-DAD468DF39C8}" type="slidenum">
              <a:rPr lang="en-US" smtClean="0"/>
              <a:t>‹#›</a:t>
            </a:fld>
            <a:endParaRPr lang="en-US"/>
          </a:p>
        </p:txBody>
      </p:sp>
    </p:spTree>
    <p:extLst>
      <p:ext uri="{BB962C8B-B14F-4D97-AF65-F5344CB8AC3E}">
        <p14:creationId xmlns:p14="http://schemas.microsoft.com/office/powerpoint/2010/main" val="65524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63CB4-31D0-C54A-9512-9435FC01477B}"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3428D-4D61-4C40-9259-DAD468DF39C8}" type="slidenum">
              <a:rPr lang="en-US" smtClean="0"/>
              <a:t>‹#›</a:t>
            </a:fld>
            <a:endParaRPr lang="en-US"/>
          </a:p>
        </p:txBody>
      </p:sp>
    </p:spTree>
    <p:extLst>
      <p:ext uri="{BB962C8B-B14F-4D97-AF65-F5344CB8AC3E}">
        <p14:creationId xmlns:p14="http://schemas.microsoft.com/office/powerpoint/2010/main" val="567698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4.em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emf"/><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emf"/><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2.emf"/><Relationship Id="rId5" Type="http://schemas.openxmlformats.org/officeDocument/2006/relationships/image" Target="../media/image46.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2.xml"/><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561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ark Smoke Transition 02_V.2 (Converted)">
            <a:hlinkClick r:id="" action="ppaction://media"/>
            <a:extLst>
              <a:ext uri="{FF2B5EF4-FFF2-40B4-BE49-F238E27FC236}">
                <a16:creationId xmlns:a16="http://schemas.microsoft.com/office/drawing/2014/main" id="{19A52A92-B1F3-4998-A1D0-48F5F7824E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733" y="-48550"/>
            <a:ext cx="12316882" cy="6928246"/>
          </a:xfrm>
          <a:prstGeom prst="rect">
            <a:avLst/>
          </a:prstGeom>
        </p:spPr>
      </p:pic>
      <p:sp>
        <p:nvSpPr>
          <p:cNvPr id="4" name="TextBox 3">
            <a:extLst>
              <a:ext uri="{FF2B5EF4-FFF2-40B4-BE49-F238E27FC236}">
                <a16:creationId xmlns:a16="http://schemas.microsoft.com/office/drawing/2014/main" id="{70DD91DA-0D74-4986-A706-E6E6222F9878}"/>
              </a:ext>
            </a:extLst>
          </p:cNvPr>
          <p:cNvSpPr txBox="1"/>
          <p:nvPr/>
        </p:nvSpPr>
        <p:spPr>
          <a:xfrm>
            <a:off x="1427251" y="1573967"/>
            <a:ext cx="956840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Placeholder for all 4 male model pics</a:t>
            </a:r>
            <a:endParaRPr kumimoji="0" lang="en-GB"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4B35347-5D0A-4E78-B583-2384E01443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500" y="-13427"/>
            <a:ext cx="10287000" cy="6858000"/>
          </a:xfrm>
          <a:prstGeom prst="rect">
            <a:avLst/>
          </a:prstGeom>
        </p:spPr>
      </p:pic>
      <p:sp>
        <p:nvSpPr>
          <p:cNvPr id="10" name="Rectangle 9">
            <a:extLst>
              <a:ext uri="{FF2B5EF4-FFF2-40B4-BE49-F238E27FC236}">
                <a16:creationId xmlns:a16="http://schemas.microsoft.com/office/drawing/2014/main" id="{FACC1171-D80F-463D-A210-0893A2F9E415}"/>
              </a:ext>
            </a:extLst>
          </p:cNvPr>
          <p:cNvSpPr/>
          <p:nvPr/>
        </p:nvSpPr>
        <p:spPr>
          <a:xfrm>
            <a:off x="6226314" y="5829164"/>
            <a:ext cx="1756412" cy="100976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Fashion by</a:t>
            </a:r>
            <a:b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br>
            <a:endPar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endParaRPr>
          </a:p>
        </p:txBody>
      </p:sp>
      <p:sp>
        <p:nvSpPr>
          <p:cNvPr id="12" name="Rectangle 11">
            <a:extLst>
              <a:ext uri="{FF2B5EF4-FFF2-40B4-BE49-F238E27FC236}">
                <a16:creationId xmlns:a16="http://schemas.microsoft.com/office/drawing/2014/main" id="{6588893E-C6E3-486E-B294-84DA68E902F6}"/>
              </a:ext>
            </a:extLst>
          </p:cNvPr>
          <p:cNvSpPr/>
          <p:nvPr/>
        </p:nvSpPr>
        <p:spPr>
          <a:xfrm>
            <a:off x="3652009" y="5809030"/>
            <a:ext cx="1756412" cy="52501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Makeover by</a:t>
            </a:r>
          </a:p>
        </p:txBody>
      </p:sp>
      <p:pic>
        <p:nvPicPr>
          <p:cNvPr id="8" name="Picture 7">
            <a:extLst>
              <a:ext uri="{FF2B5EF4-FFF2-40B4-BE49-F238E27FC236}">
                <a16:creationId xmlns:a16="http://schemas.microsoft.com/office/drawing/2014/main" id="{A1F71F15-0B7A-4C0E-92EE-ECD36E99830F}"/>
              </a:ext>
            </a:extLst>
          </p:cNvPr>
          <p:cNvPicPr>
            <a:picLocks noChangeAspect="1"/>
          </p:cNvPicPr>
          <p:nvPr/>
        </p:nvPicPr>
        <p:blipFill>
          <a:blip r:embed="rId6"/>
          <a:stretch>
            <a:fillRect/>
          </a:stretch>
        </p:blipFill>
        <p:spPr>
          <a:xfrm>
            <a:off x="3246120" y="6255065"/>
            <a:ext cx="2344300" cy="646237"/>
          </a:xfrm>
          <a:prstGeom prst="rect">
            <a:avLst/>
          </a:prstGeom>
        </p:spPr>
      </p:pic>
      <p:sp>
        <p:nvSpPr>
          <p:cNvPr id="2" name="Rectangle 1">
            <a:extLst>
              <a:ext uri="{FF2B5EF4-FFF2-40B4-BE49-F238E27FC236}">
                <a16:creationId xmlns:a16="http://schemas.microsoft.com/office/drawing/2014/main" id="{2E1E6CFD-A74A-47D7-B503-5821232AED17}"/>
              </a:ext>
            </a:extLst>
          </p:cNvPr>
          <p:cNvSpPr/>
          <p:nvPr/>
        </p:nvSpPr>
        <p:spPr>
          <a:xfrm>
            <a:off x="3329940" y="6334046"/>
            <a:ext cx="2194560" cy="504882"/>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406CC3E5-5C09-47A6-B0A3-7F2C59081643}"/>
              </a:ext>
            </a:extLst>
          </p:cNvPr>
          <p:cNvPicPr>
            <a:picLocks noChangeAspect="1"/>
          </p:cNvPicPr>
          <p:nvPr/>
        </p:nvPicPr>
        <p:blipFill>
          <a:blip r:embed="rId7"/>
          <a:stretch>
            <a:fillRect/>
          </a:stretch>
        </p:blipFill>
        <p:spPr>
          <a:xfrm>
            <a:off x="6240181" y="6217534"/>
            <a:ext cx="1511422" cy="737906"/>
          </a:xfrm>
          <a:prstGeom prst="rect">
            <a:avLst/>
          </a:prstGeom>
        </p:spPr>
      </p:pic>
    </p:spTree>
    <p:extLst>
      <p:ext uri="{BB962C8B-B14F-4D97-AF65-F5344CB8AC3E}">
        <p14:creationId xmlns:p14="http://schemas.microsoft.com/office/powerpoint/2010/main" val="263631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ark Smoke Transition 02_V.2 (Convert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733" y="-48550"/>
            <a:ext cx="12316882" cy="6928246"/>
          </a:xfrm>
          <a:prstGeom prst="rect">
            <a:avLst/>
          </a:prstGeom>
        </p:spPr>
      </p:pic>
    </p:spTree>
    <p:extLst>
      <p:ext uri="{BB962C8B-B14F-4D97-AF65-F5344CB8AC3E}">
        <p14:creationId xmlns:p14="http://schemas.microsoft.com/office/powerpoint/2010/main" val="101842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031C5E-CA3A-4DCB-A28F-44A9FA39F420}"/>
              </a:ext>
            </a:extLst>
          </p:cNvPr>
          <p:cNvPicPr>
            <a:picLocks noGrp="1" noChangeAspect="1"/>
          </p:cNvPicPr>
          <p:nvPr>
            <p:ph type="pic" sz="quarter" idx="10"/>
          </p:nvPr>
        </p:nvPicPr>
        <p:blipFill rotWithShape="1">
          <a:blip r:embed="rId2"/>
          <a:srcRect t="658" r="1116" b="658"/>
          <a:stretch/>
        </p:blipFill>
        <p:spPr>
          <a:xfrm>
            <a:off x="-5137395" y="24618"/>
            <a:ext cx="12675323" cy="6858000"/>
          </a:xfrm>
          <a:prstGeom prst="rect">
            <a:avLst/>
          </a:prstGeom>
        </p:spPr>
      </p:pic>
      <p:sp>
        <p:nvSpPr>
          <p:cNvPr id="13" name="Rectangle 12">
            <a:extLst>
              <a:ext uri="{FF2B5EF4-FFF2-40B4-BE49-F238E27FC236}">
                <a16:creationId xmlns:a16="http://schemas.microsoft.com/office/drawing/2014/main" id="{39744FAF-6940-4E23-B5B3-5BE4A178F89E}"/>
              </a:ext>
            </a:extLst>
          </p:cNvPr>
          <p:cNvSpPr/>
          <p:nvPr/>
        </p:nvSpPr>
        <p:spPr>
          <a:xfrm>
            <a:off x="7666721" y="2197288"/>
            <a:ext cx="4421875" cy="460920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F445559D-AA5A-4802-A799-2BA88FB52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0015" y="3429000"/>
            <a:ext cx="3034423" cy="3034423"/>
          </a:xfrm>
          <a:prstGeom prst="rect">
            <a:avLst/>
          </a:prstGeom>
        </p:spPr>
      </p:pic>
      <p:pic>
        <p:nvPicPr>
          <p:cNvPr id="10" name="Picture 9">
            <a:extLst>
              <a:ext uri="{FF2B5EF4-FFF2-40B4-BE49-F238E27FC236}">
                <a16:creationId xmlns:a16="http://schemas.microsoft.com/office/drawing/2014/main" id="{1473C614-AF05-4156-8B9C-30E162A766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0401" y="3072277"/>
            <a:ext cx="3747868" cy="3747868"/>
          </a:xfrm>
          <a:prstGeom prst="rect">
            <a:avLst/>
          </a:prstGeom>
        </p:spPr>
      </p:pic>
      <p:cxnSp>
        <p:nvCxnSpPr>
          <p:cNvPr id="6" name="Straight Connector 5">
            <a:extLst>
              <a:ext uri="{FF2B5EF4-FFF2-40B4-BE49-F238E27FC236}">
                <a16:creationId xmlns:a16="http://schemas.microsoft.com/office/drawing/2014/main" id="{D857518D-B00E-4A18-BC0B-BDE901F7A0A3}"/>
              </a:ext>
            </a:extLst>
          </p:cNvPr>
          <p:cNvCxnSpPr>
            <a:cxnSpLocks/>
          </p:cNvCxnSpPr>
          <p:nvPr/>
        </p:nvCxnSpPr>
        <p:spPr>
          <a:xfrm>
            <a:off x="7527493" y="559558"/>
            <a:ext cx="23130" cy="1393692"/>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D57EB8-AD8B-47DC-A3E7-1C48940211C7}"/>
              </a:ext>
            </a:extLst>
          </p:cNvPr>
          <p:cNvCxnSpPr>
            <a:cxnSpLocks/>
          </p:cNvCxnSpPr>
          <p:nvPr/>
        </p:nvCxnSpPr>
        <p:spPr>
          <a:xfrm flipV="1">
            <a:off x="7514798" y="2048784"/>
            <a:ext cx="0" cy="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3D1691-0833-4D78-817C-26CBEDCF59A8}"/>
              </a:ext>
            </a:extLst>
          </p:cNvPr>
          <p:cNvCxnSpPr>
            <a:cxnSpLocks/>
          </p:cNvCxnSpPr>
          <p:nvPr/>
        </p:nvCxnSpPr>
        <p:spPr>
          <a:xfrm>
            <a:off x="7550623" y="1953250"/>
            <a:ext cx="4654072"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89B4001-4FA9-4909-871A-B4B05AF355A7}"/>
              </a:ext>
            </a:extLst>
          </p:cNvPr>
          <p:cNvSpPr/>
          <p:nvPr/>
        </p:nvSpPr>
        <p:spPr>
          <a:xfrm>
            <a:off x="0" y="-20472"/>
            <a:ext cx="7765576" cy="559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730BFEC-6CDD-456F-B673-0D69DE449AA6}"/>
              </a:ext>
            </a:extLst>
          </p:cNvPr>
          <p:cNvSpPr/>
          <p:nvPr/>
        </p:nvSpPr>
        <p:spPr>
          <a:xfrm rot="16200000">
            <a:off x="-3826345" y="3729961"/>
            <a:ext cx="7765576" cy="223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312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tretch>
            <a:fillRect/>
          </a:stretch>
        </p:blipFill>
        <p:spPr>
          <a:xfrm>
            <a:off x="0" y="8261"/>
            <a:ext cx="12192000" cy="6841477"/>
          </a:xfrm>
        </p:spPr>
      </p:pic>
      <p:sp>
        <p:nvSpPr>
          <p:cNvPr id="2" name="Rectangle 1">
            <a:extLst>
              <a:ext uri="{FF2B5EF4-FFF2-40B4-BE49-F238E27FC236}">
                <a16:creationId xmlns:a16="http://schemas.microsoft.com/office/drawing/2014/main" id="{37D190FC-8C47-425F-A481-B5400202ED8A}"/>
              </a:ext>
            </a:extLst>
          </p:cNvPr>
          <p:cNvSpPr/>
          <p:nvPr/>
        </p:nvSpPr>
        <p:spPr>
          <a:xfrm>
            <a:off x="1287688" y="5589968"/>
            <a:ext cx="1021433" cy="369332"/>
          </a:xfrm>
          <a:prstGeom prst="rect">
            <a:avLst/>
          </a:prstGeom>
        </p:spPr>
        <p:txBody>
          <a:bodyPr wrap="none">
            <a:spAutoFit/>
          </a:bodyPr>
          <a:lstStyle/>
          <a:p>
            <a:r>
              <a:rPr lang="en-US" dirty="0"/>
              <a:t>SG16101</a:t>
            </a:r>
            <a:endParaRPr lang="en-GB" dirty="0"/>
          </a:p>
        </p:txBody>
      </p:sp>
    </p:spTree>
    <p:extLst>
      <p:ext uri="{BB962C8B-B14F-4D97-AF65-F5344CB8AC3E}">
        <p14:creationId xmlns:p14="http://schemas.microsoft.com/office/powerpoint/2010/main" val="160785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68" r="68"/>
          <a:stretch>
            <a:fillRect/>
          </a:stretch>
        </p:blipFill>
        <p:spPr/>
      </p:pic>
      <p:sp>
        <p:nvSpPr>
          <p:cNvPr id="2" name="TextBox 1">
            <a:extLst>
              <a:ext uri="{FF2B5EF4-FFF2-40B4-BE49-F238E27FC236}">
                <a16:creationId xmlns:a16="http://schemas.microsoft.com/office/drawing/2014/main" id="{51F50BB6-8DF2-4641-B075-4321C20283B4}"/>
              </a:ext>
            </a:extLst>
          </p:cNvPr>
          <p:cNvSpPr txBox="1"/>
          <p:nvPr/>
        </p:nvSpPr>
        <p:spPr>
          <a:xfrm>
            <a:off x="357808" y="2720826"/>
            <a:ext cx="4002157" cy="707886"/>
          </a:xfrm>
          <a:prstGeom prst="rect">
            <a:avLst/>
          </a:prstGeom>
          <a:solidFill>
            <a:schemeClr val="bg1"/>
          </a:solidFill>
        </p:spPr>
        <p:txBody>
          <a:bodyPr wrap="square" rtlCol="0">
            <a:spAutoFit/>
          </a:bodyPr>
          <a:lstStyle/>
          <a:p>
            <a:r>
              <a:rPr lang="en-US" sz="2000" dirty="0"/>
              <a:t>Draws and seal in moisture for daily hydrating </a:t>
            </a:r>
            <a:endParaRPr lang="en-GB" sz="2000" dirty="0"/>
          </a:p>
        </p:txBody>
      </p:sp>
      <p:sp>
        <p:nvSpPr>
          <p:cNvPr id="4" name="TextBox 3">
            <a:extLst>
              <a:ext uri="{FF2B5EF4-FFF2-40B4-BE49-F238E27FC236}">
                <a16:creationId xmlns:a16="http://schemas.microsoft.com/office/drawing/2014/main" id="{464CF7B4-F75E-4477-AB6A-77A3CD3A6B3D}"/>
              </a:ext>
            </a:extLst>
          </p:cNvPr>
          <p:cNvSpPr txBox="1"/>
          <p:nvPr/>
        </p:nvSpPr>
        <p:spPr>
          <a:xfrm>
            <a:off x="357808" y="3810917"/>
            <a:ext cx="4121427" cy="400110"/>
          </a:xfrm>
          <a:prstGeom prst="rect">
            <a:avLst/>
          </a:prstGeom>
          <a:solidFill>
            <a:schemeClr val="bg1"/>
          </a:solidFill>
        </p:spPr>
        <p:txBody>
          <a:bodyPr wrap="square" rtlCol="0">
            <a:spAutoFit/>
          </a:bodyPr>
          <a:lstStyle/>
          <a:p>
            <a:r>
              <a:rPr lang="en-US" sz="2000" dirty="0"/>
              <a:t>Soothes irritated skin post-shave</a:t>
            </a:r>
            <a:endParaRPr lang="en-GB" sz="2000" dirty="0"/>
          </a:p>
        </p:txBody>
      </p:sp>
      <p:sp>
        <p:nvSpPr>
          <p:cNvPr id="6" name="TextBox 5">
            <a:extLst>
              <a:ext uri="{FF2B5EF4-FFF2-40B4-BE49-F238E27FC236}">
                <a16:creationId xmlns:a16="http://schemas.microsoft.com/office/drawing/2014/main" id="{CDCC3FF0-9D9A-4442-8F1E-D18283217B10}"/>
              </a:ext>
            </a:extLst>
          </p:cNvPr>
          <p:cNvSpPr txBox="1"/>
          <p:nvPr/>
        </p:nvSpPr>
        <p:spPr>
          <a:xfrm>
            <a:off x="357808" y="4604313"/>
            <a:ext cx="5420140" cy="400110"/>
          </a:xfrm>
          <a:prstGeom prst="rect">
            <a:avLst/>
          </a:prstGeom>
          <a:solidFill>
            <a:schemeClr val="bg1"/>
          </a:solidFill>
        </p:spPr>
        <p:txBody>
          <a:bodyPr wrap="square" rtlCol="0">
            <a:spAutoFit/>
          </a:bodyPr>
          <a:lstStyle/>
          <a:p>
            <a:r>
              <a:rPr lang="en-US" sz="2000" dirty="0" err="1"/>
              <a:t>Normalises</a:t>
            </a:r>
            <a:r>
              <a:rPr lang="en-US" sz="2000" dirty="0"/>
              <a:t> the skin for a comfortable feel</a:t>
            </a:r>
            <a:endParaRPr lang="en-GB" sz="2000" dirty="0"/>
          </a:p>
        </p:txBody>
      </p:sp>
      <p:sp>
        <p:nvSpPr>
          <p:cNvPr id="7" name="TextBox 6">
            <a:extLst>
              <a:ext uri="{FF2B5EF4-FFF2-40B4-BE49-F238E27FC236}">
                <a16:creationId xmlns:a16="http://schemas.microsoft.com/office/drawing/2014/main" id="{98F0B3F8-A67B-4F94-AAE6-27539C960F13}"/>
              </a:ext>
            </a:extLst>
          </p:cNvPr>
          <p:cNvSpPr txBox="1"/>
          <p:nvPr/>
        </p:nvSpPr>
        <p:spPr>
          <a:xfrm>
            <a:off x="357808" y="5386628"/>
            <a:ext cx="5287617" cy="707886"/>
          </a:xfrm>
          <a:prstGeom prst="rect">
            <a:avLst/>
          </a:prstGeom>
          <a:solidFill>
            <a:schemeClr val="bg1"/>
          </a:solidFill>
        </p:spPr>
        <p:txBody>
          <a:bodyPr wrap="square" rtlCol="0">
            <a:spAutoFit/>
          </a:bodyPr>
          <a:lstStyle/>
          <a:p>
            <a:r>
              <a:rPr lang="en-US" sz="2000" dirty="0"/>
              <a:t>Improves elasticity and smoothness for younger-looking skin </a:t>
            </a:r>
            <a:endParaRPr lang="en-GB" sz="2000" dirty="0"/>
          </a:p>
        </p:txBody>
      </p:sp>
      <p:sp>
        <p:nvSpPr>
          <p:cNvPr id="8" name="TextBox 7">
            <a:extLst>
              <a:ext uri="{FF2B5EF4-FFF2-40B4-BE49-F238E27FC236}">
                <a16:creationId xmlns:a16="http://schemas.microsoft.com/office/drawing/2014/main" id="{2E6E3698-A3A1-4386-B146-B0C5C922D40E}"/>
              </a:ext>
            </a:extLst>
          </p:cNvPr>
          <p:cNvSpPr txBox="1"/>
          <p:nvPr/>
        </p:nvSpPr>
        <p:spPr>
          <a:xfrm>
            <a:off x="6864627" y="6032959"/>
            <a:ext cx="2928730" cy="371061"/>
          </a:xfrm>
          <a:prstGeom prst="rect">
            <a:avLst/>
          </a:prstGeom>
          <a:noFill/>
        </p:spPr>
        <p:txBody>
          <a:bodyPr wrap="square" rtlCol="0">
            <a:spAutoFit/>
          </a:bodyPr>
          <a:lstStyle/>
          <a:p>
            <a:r>
              <a:rPr lang="en-US" dirty="0"/>
              <a:t>SG16100</a:t>
            </a:r>
            <a:endParaRPr lang="en-GB" dirty="0"/>
          </a:p>
        </p:txBody>
      </p:sp>
    </p:spTree>
    <p:extLst>
      <p:ext uri="{BB962C8B-B14F-4D97-AF65-F5344CB8AC3E}">
        <p14:creationId xmlns:p14="http://schemas.microsoft.com/office/powerpoint/2010/main" val="174154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ge Clean Water_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4763"/>
            <a:ext cx="12192000" cy="6858000"/>
          </a:xfrm>
          <a:prstGeom prst="rect">
            <a:avLst/>
          </a:prstGeom>
        </p:spPr>
      </p:pic>
      <p:sp>
        <p:nvSpPr>
          <p:cNvPr id="5" name="Rectangle 4"/>
          <p:cNvSpPr/>
          <p:nvPr/>
        </p:nvSpPr>
        <p:spPr>
          <a:xfrm>
            <a:off x="-6350" y="4763"/>
            <a:ext cx="12198350" cy="6862763"/>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2175231" y="2120449"/>
            <a:ext cx="7841540" cy="2278443"/>
          </a:xfrm>
          <a:prstGeom prst="rect">
            <a:avLst/>
          </a:prstGeom>
        </p:spPr>
      </p:pic>
    </p:spTree>
    <p:extLst>
      <p:ext uri="{BB962C8B-B14F-4D97-AF65-F5344CB8AC3E}">
        <p14:creationId xmlns:p14="http://schemas.microsoft.com/office/powerpoint/2010/main" val="3237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 presetClass="mediacall" presetSubtype="0" fill="hold" nodeType="withEffect">
                                  <p:stCondLst>
                                    <p:cond delay="0"/>
                                  </p:stCondLst>
                                  <p:childTnLst>
                                    <p:cmd type="call" cmd="playFrom(0.0)">
                                      <p:cBhvr>
                                        <p:cTn id="9"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4" r="34"/>
          <a:stretch>
            <a:fillRect/>
          </a:stretch>
        </p:blipFill>
        <p:spPr/>
      </p:pic>
      <p:sp>
        <p:nvSpPr>
          <p:cNvPr id="4" name="Rectangle 3"/>
          <p:cNvSpPr/>
          <p:nvPr/>
        </p:nvSpPr>
        <p:spPr>
          <a:xfrm rot="16200000">
            <a:off x="-1563952" y="3049455"/>
            <a:ext cx="5776020"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NEW</a:t>
            </a:r>
          </a:p>
        </p:txBody>
      </p:sp>
      <p:sp>
        <p:nvSpPr>
          <p:cNvPr id="5" name="Rectangle 4"/>
          <p:cNvSpPr/>
          <p:nvPr/>
        </p:nvSpPr>
        <p:spPr>
          <a:xfrm rot="16200000">
            <a:off x="-1627748" y="2024988"/>
            <a:ext cx="7824953"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PRODCUTS</a:t>
            </a:r>
          </a:p>
        </p:txBody>
      </p:sp>
    </p:spTree>
    <p:extLst>
      <p:ext uri="{BB962C8B-B14F-4D97-AF65-F5344CB8AC3E}">
        <p14:creationId xmlns:p14="http://schemas.microsoft.com/office/powerpoint/2010/main" val="167817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p:cNvSpPr/>
          <p:nvPr/>
        </p:nvSpPr>
        <p:spPr>
          <a:xfrm>
            <a:off x="451211" y="3628046"/>
            <a:ext cx="8036045" cy="3000821"/>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err="1">
                <a:ln>
                  <a:noFill/>
                </a:ln>
                <a:solidFill>
                  <a:prstClr val="black">
                    <a:lumMod val="50000"/>
                    <a:lumOff val="50000"/>
                  </a:prstClr>
                </a:solidFill>
                <a:effectLst/>
                <a:uLnTx/>
                <a:uFillTx/>
                <a:latin typeface="Avenir Book" charset="0"/>
                <a:ea typeface="Avenir Book" charset="0"/>
                <a:cs typeface="Avenir Book" charset="0"/>
              </a:rPr>
              <a:t>Moisturises</a:t>
            </a: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 and soothes the skin with aloe</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err="1">
                <a:ln>
                  <a:noFill/>
                </a:ln>
                <a:solidFill>
                  <a:prstClr val="black">
                    <a:lumMod val="50000"/>
                    <a:lumOff val="50000"/>
                  </a:prstClr>
                </a:solidFill>
                <a:effectLst/>
                <a:uLnTx/>
                <a:uFillTx/>
                <a:latin typeface="Avenir Book" charset="0"/>
                <a:ea typeface="Avenir Book" charset="0"/>
                <a:cs typeface="Avenir Book" charset="0"/>
              </a:rPr>
              <a:t>Botanimoist</a:t>
            </a: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 infuses the skin with hydration</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Brightens the skin for a more radiant complexion</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Provides a supple look and feel for refined skin</a:t>
            </a:r>
          </a:p>
          <a:p>
            <a:pPr marL="342900" marR="0" lvl="0" indent="-34290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Perfect pick-me-up to refresh your look throughout the day </a:t>
            </a:r>
            <a:b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br>
            <a:endPar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endParaRPr>
          </a:p>
        </p:txBody>
      </p:sp>
      <p:sp>
        <p:nvSpPr>
          <p:cNvPr id="14" name="Rectangle 13"/>
          <p:cNvSpPr/>
          <p:nvPr/>
        </p:nvSpPr>
        <p:spPr>
          <a:xfrm>
            <a:off x="336911" y="1043003"/>
            <a:ext cx="577602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ROSÉ</a:t>
            </a:r>
          </a:p>
        </p:txBody>
      </p:sp>
      <p:sp>
        <p:nvSpPr>
          <p:cNvPr id="15" name="Rectangle 14"/>
          <p:cNvSpPr/>
          <p:nvPr/>
        </p:nvSpPr>
        <p:spPr>
          <a:xfrm>
            <a:off x="336911" y="1906603"/>
            <a:ext cx="577602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REFRESHER</a:t>
            </a:r>
          </a:p>
        </p:txBody>
      </p:sp>
      <p:sp>
        <p:nvSpPr>
          <p:cNvPr id="16" name="Rectangle 15"/>
          <p:cNvSpPr/>
          <p:nvPr/>
        </p:nvSpPr>
        <p:spPr>
          <a:xfrm>
            <a:off x="336911" y="611154"/>
            <a:ext cx="57760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Lumière de Vie</a:t>
            </a:r>
            <a:r>
              <a:rPr lang="en-US" sz="3200" b="1" baseline="30000" dirty="0">
                <a:solidFill>
                  <a:srgbClr val="E7E6E6">
                    <a:lumMod val="75000"/>
                  </a:srgbClr>
                </a:solidFill>
                <a:latin typeface="Didot" charset="0"/>
              </a:rPr>
              <a:t>®</a:t>
            </a:r>
          </a:p>
        </p:txBody>
      </p:sp>
      <p:sp>
        <p:nvSpPr>
          <p:cNvPr id="11" name="Rectangle 10"/>
          <p:cNvSpPr/>
          <p:nvPr/>
        </p:nvSpPr>
        <p:spPr>
          <a:xfrm>
            <a:off x="451211" y="3158862"/>
            <a:ext cx="577602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dirty="0">
                <a:ln>
                  <a:noFill/>
                </a:ln>
                <a:solidFill>
                  <a:prstClr val="black">
                    <a:lumMod val="50000"/>
                    <a:lumOff val="50000"/>
                  </a:prstClr>
                </a:solidFill>
                <a:effectLst/>
                <a:uLnTx/>
                <a:uFillTx/>
                <a:latin typeface="Didot" charset="0"/>
                <a:ea typeface="Didot" charset="0"/>
                <a:cs typeface="Didot" charset="0"/>
              </a:rPr>
              <a:t>BENEFITS</a:t>
            </a:r>
          </a:p>
        </p:txBody>
      </p:sp>
      <p:sp>
        <p:nvSpPr>
          <p:cNvPr id="2" name="TextBox 1">
            <a:extLst>
              <a:ext uri="{FF2B5EF4-FFF2-40B4-BE49-F238E27FC236}">
                <a16:creationId xmlns:a16="http://schemas.microsoft.com/office/drawing/2014/main" id="{3E1FCCC0-E765-450E-9412-695EF398C69B}"/>
              </a:ext>
            </a:extLst>
          </p:cNvPr>
          <p:cNvSpPr txBox="1"/>
          <p:nvPr/>
        </p:nvSpPr>
        <p:spPr>
          <a:xfrm>
            <a:off x="9292590" y="6160770"/>
            <a:ext cx="1920240" cy="369332"/>
          </a:xfrm>
          <a:prstGeom prst="rect">
            <a:avLst/>
          </a:prstGeom>
          <a:noFill/>
        </p:spPr>
        <p:txBody>
          <a:bodyPr wrap="square" rtlCol="0">
            <a:spAutoFit/>
          </a:bodyPr>
          <a:lstStyle/>
          <a:p>
            <a:r>
              <a:rPr lang="en-US" dirty="0"/>
              <a:t>SG12224</a:t>
            </a:r>
            <a:endParaRPr lang="en-GB" dirty="0"/>
          </a:p>
        </p:txBody>
      </p:sp>
      <p:sp>
        <p:nvSpPr>
          <p:cNvPr id="12" name="Rectangle 11">
            <a:extLst>
              <a:ext uri="{FF2B5EF4-FFF2-40B4-BE49-F238E27FC236}">
                <a16:creationId xmlns:a16="http://schemas.microsoft.com/office/drawing/2014/main" id="{A9D63642-2B80-4605-9153-E05EF101B7D6}"/>
              </a:ext>
            </a:extLst>
          </p:cNvPr>
          <p:cNvSpPr/>
          <p:nvPr/>
        </p:nvSpPr>
        <p:spPr>
          <a:xfrm>
            <a:off x="9708653" y="6353283"/>
            <a:ext cx="25753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50000"/>
                  </a:schemeClr>
                </a:solidFill>
                <a:effectLst/>
                <a:uLnTx/>
                <a:uFillTx/>
                <a:latin typeface="Didot" charset="0"/>
                <a:ea typeface="Didot" charset="0"/>
                <a:cs typeface="Didot" charset="0"/>
              </a:rPr>
              <a:t>Coming Soon</a:t>
            </a:r>
            <a:endParaRPr lang="en-US" sz="3200" b="1" baseline="30000" dirty="0">
              <a:solidFill>
                <a:schemeClr val="accent5">
                  <a:lumMod val="50000"/>
                </a:schemeClr>
              </a:solidFill>
              <a:latin typeface="Didot" charset="0"/>
            </a:endParaRPr>
          </a:p>
        </p:txBody>
      </p:sp>
    </p:spTree>
    <p:extLst>
      <p:ext uri="{BB962C8B-B14F-4D97-AF65-F5344CB8AC3E}">
        <p14:creationId xmlns:p14="http://schemas.microsoft.com/office/powerpoint/2010/main" val="66467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tretch>
            <a:fillRect/>
          </a:stretch>
        </p:blipFill>
        <p:spPr>
          <a:xfrm>
            <a:off x="0" y="4638"/>
            <a:ext cx="12192000" cy="7012850"/>
          </a:xfrm>
        </p:spPr>
      </p:pic>
      <p:sp>
        <p:nvSpPr>
          <p:cNvPr id="7" name="Rectangle 6"/>
          <p:cNvSpPr/>
          <p:nvPr/>
        </p:nvSpPr>
        <p:spPr>
          <a:xfrm>
            <a:off x="4340016" y="3771044"/>
            <a:ext cx="8036045" cy="251607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err="1">
                <a:ln>
                  <a:noFill/>
                </a:ln>
                <a:solidFill>
                  <a:prstClr val="black">
                    <a:lumMod val="50000"/>
                    <a:lumOff val="50000"/>
                  </a:prstClr>
                </a:solidFill>
                <a:effectLst/>
                <a:uLnTx/>
                <a:uFillTx/>
                <a:latin typeface="Avenir Book" charset="0"/>
                <a:ea typeface="Avenir Book" charset="0"/>
                <a:cs typeface="Avenir Book" charset="0"/>
              </a:rPr>
              <a:t>Moisturises</a:t>
            </a: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 to reduce the appearance of rough skin</a:t>
            </a:r>
          </a:p>
          <a:p>
            <a:pPr marL="285750" marR="0" lvl="0" indent="-28575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Improves skin elasticity</a:t>
            </a:r>
          </a:p>
          <a:p>
            <a:pPr marL="285750" marR="0" lvl="0" indent="-28575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Reduces the appearance of wrinkles and dark spots</a:t>
            </a:r>
          </a:p>
          <a:p>
            <a:pPr marL="285750" marR="0" lvl="0" indent="-28575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Helps skin feel firmer for younger-looking skin</a:t>
            </a:r>
          </a:p>
          <a:p>
            <a:pPr marL="285750" marR="0" lvl="0" indent="-285750" algn="l" defTabSz="914400" rtl="0" eaLnBrk="1" fontAlgn="auto" latinLnBrk="0" hangingPunct="1">
              <a:lnSpc>
                <a:spcPct val="150000"/>
              </a:lnSpc>
              <a:spcBef>
                <a:spcPts val="0"/>
              </a:spcBef>
              <a:spcAft>
                <a:spcPts val="0"/>
              </a:spcAft>
              <a:buClrTx/>
              <a:buSzTx/>
              <a:buFont typeface="Arial" charset="0"/>
              <a:buChar char="•"/>
              <a:tabLst/>
              <a:defRPr/>
            </a:pP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Add to your favorite </a:t>
            </a:r>
            <a:r>
              <a:rPr kumimoji="0" lang="en-US" sz="2100" b="0" i="0" u="none" strike="noStrike" kern="1200" cap="none" spc="0" normalizeH="0" baseline="0" noProof="0" dirty="0" err="1">
                <a:ln>
                  <a:noFill/>
                </a:ln>
                <a:solidFill>
                  <a:prstClr val="black">
                    <a:lumMod val="50000"/>
                    <a:lumOff val="50000"/>
                  </a:prstClr>
                </a:solidFill>
                <a:effectLst/>
                <a:uLnTx/>
                <a:uFillTx/>
                <a:latin typeface="Avenir Book" charset="0"/>
                <a:ea typeface="Avenir Book" charset="0"/>
                <a:cs typeface="Avenir Book" charset="0"/>
              </a:rPr>
              <a:t>moisturiser</a:t>
            </a:r>
            <a:r>
              <a:rPr kumimoji="0" lang="en-US" sz="2100" b="0" i="0" u="none" strike="noStrike" kern="1200" cap="none" spc="0" normalizeH="0" baseline="0" noProof="0" dirty="0">
                <a:ln>
                  <a:noFill/>
                </a:ln>
                <a:solidFill>
                  <a:prstClr val="black">
                    <a:lumMod val="50000"/>
                    <a:lumOff val="50000"/>
                  </a:prstClr>
                </a:solidFill>
                <a:effectLst/>
                <a:uLnTx/>
                <a:uFillTx/>
                <a:latin typeface="Avenir Book" charset="0"/>
                <a:ea typeface="Avenir Book" charset="0"/>
                <a:cs typeface="Avenir Book" charset="0"/>
              </a:rPr>
              <a:t> for ultimate hydration</a:t>
            </a:r>
          </a:p>
        </p:txBody>
      </p:sp>
      <p:sp>
        <p:nvSpPr>
          <p:cNvPr id="14" name="Rectangle 13"/>
          <p:cNvSpPr/>
          <p:nvPr/>
        </p:nvSpPr>
        <p:spPr>
          <a:xfrm>
            <a:off x="4340016" y="3243665"/>
            <a:ext cx="577602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dirty="0">
                <a:ln>
                  <a:noFill/>
                </a:ln>
                <a:solidFill>
                  <a:prstClr val="black">
                    <a:lumMod val="50000"/>
                    <a:lumOff val="50000"/>
                  </a:prstClr>
                </a:solidFill>
                <a:effectLst/>
                <a:uLnTx/>
                <a:uFillTx/>
                <a:latin typeface="Didot" charset="0"/>
                <a:ea typeface="Didot" charset="0"/>
                <a:cs typeface="Didot" charset="0"/>
              </a:rPr>
              <a:t>BENEFITS</a:t>
            </a:r>
          </a:p>
        </p:txBody>
      </p:sp>
      <p:sp>
        <p:nvSpPr>
          <p:cNvPr id="16" name="Rectangle 15"/>
          <p:cNvSpPr/>
          <p:nvPr/>
        </p:nvSpPr>
        <p:spPr>
          <a:xfrm>
            <a:off x="4289217" y="1043003"/>
            <a:ext cx="577602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RENEWAL</a:t>
            </a:r>
          </a:p>
        </p:txBody>
      </p:sp>
      <p:sp>
        <p:nvSpPr>
          <p:cNvPr id="17" name="Rectangle 16"/>
          <p:cNvSpPr/>
          <p:nvPr/>
        </p:nvSpPr>
        <p:spPr>
          <a:xfrm>
            <a:off x="4289217" y="1906603"/>
            <a:ext cx="5776020"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ELIXIR</a:t>
            </a:r>
          </a:p>
        </p:txBody>
      </p:sp>
      <p:sp>
        <p:nvSpPr>
          <p:cNvPr id="18" name="Rectangle 17"/>
          <p:cNvSpPr/>
          <p:nvPr/>
        </p:nvSpPr>
        <p:spPr>
          <a:xfrm>
            <a:off x="4289217" y="611154"/>
            <a:ext cx="577602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75000"/>
                  </a:srgbClr>
                </a:solidFill>
                <a:effectLst/>
                <a:uLnTx/>
                <a:uFillTx/>
                <a:latin typeface="Didot" charset="0"/>
                <a:ea typeface="Didot" charset="0"/>
                <a:cs typeface="Didot" charset="0"/>
              </a:rPr>
              <a:t>Lumière de Vie</a:t>
            </a:r>
            <a:r>
              <a:rPr lang="en-US" sz="3200" b="1" baseline="30000" dirty="0">
                <a:solidFill>
                  <a:srgbClr val="E7E6E6">
                    <a:lumMod val="75000"/>
                  </a:srgbClr>
                </a:solidFill>
                <a:latin typeface="Didot" charset="0"/>
              </a:rPr>
              <a:t>®</a:t>
            </a:r>
          </a:p>
        </p:txBody>
      </p:sp>
      <p:sp>
        <p:nvSpPr>
          <p:cNvPr id="2" name="TextBox 1">
            <a:extLst>
              <a:ext uri="{FF2B5EF4-FFF2-40B4-BE49-F238E27FC236}">
                <a16:creationId xmlns:a16="http://schemas.microsoft.com/office/drawing/2014/main" id="{9A484C21-2F81-4C7F-B285-3B0346E20FC7}"/>
              </a:ext>
            </a:extLst>
          </p:cNvPr>
          <p:cNvSpPr txBox="1"/>
          <p:nvPr/>
        </p:nvSpPr>
        <p:spPr>
          <a:xfrm>
            <a:off x="1611630" y="5917785"/>
            <a:ext cx="2103120" cy="369332"/>
          </a:xfrm>
          <a:prstGeom prst="rect">
            <a:avLst/>
          </a:prstGeom>
          <a:noFill/>
        </p:spPr>
        <p:txBody>
          <a:bodyPr wrap="square" rtlCol="0">
            <a:spAutoFit/>
          </a:bodyPr>
          <a:lstStyle/>
          <a:p>
            <a:r>
              <a:rPr lang="en-US" dirty="0"/>
              <a:t>SG12222</a:t>
            </a:r>
            <a:endParaRPr lang="en-GB" dirty="0"/>
          </a:p>
        </p:txBody>
      </p:sp>
      <p:sp>
        <p:nvSpPr>
          <p:cNvPr id="10" name="Rectangle 9">
            <a:extLst>
              <a:ext uri="{FF2B5EF4-FFF2-40B4-BE49-F238E27FC236}">
                <a16:creationId xmlns:a16="http://schemas.microsoft.com/office/drawing/2014/main" id="{507CFBC5-EAF0-44F6-B481-0432484B82AF}"/>
              </a:ext>
            </a:extLst>
          </p:cNvPr>
          <p:cNvSpPr/>
          <p:nvPr/>
        </p:nvSpPr>
        <p:spPr>
          <a:xfrm>
            <a:off x="9708653" y="6353283"/>
            <a:ext cx="25753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50000"/>
                  </a:schemeClr>
                </a:solidFill>
                <a:effectLst/>
                <a:uLnTx/>
                <a:uFillTx/>
                <a:latin typeface="Didot" charset="0"/>
                <a:ea typeface="Didot" charset="0"/>
                <a:cs typeface="Didot" charset="0"/>
              </a:rPr>
              <a:t>Coming Soon</a:t>
            </a:r>
            <a:endParaRPr lang="en-US" sz="3200" b="1" baseline="30000" dirty="0">
              <a:solidFill>
                <a:schemeClr val="accent5">
                  <a:lumMod val="50000"/>
                </a:schemeClr>
              </a:solidFill>
              <a:latin typeface="Didot" charset="0"/>
            </a:endParaRPr>
          </a:p>
        </p:txBody>
      </p:sp>
    </p:spTree>
    <p:extLst>
      <p:ext uri="{BB962C8B-B14F-4D97-AF65-F5344CB8AC3E}">
        <p14:creationId xmlns:p14="http://schemas.microsoft.com/office/powerpoint/2010/main" val="43572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p:cNvSpPr/>
          <p:nvPr/>
        </p:nvSpPr>
        <p:spPr>
          <a:xfrm>
            <a:off x="0" y="-1"/>
            <a:ext cx="12192000" cy="6858001"/>
          </a:xfrm>
          <a:prstGeom prst="rect">
            <a:avLst/>
          </a:prstGeom>
          <a:solidFill>
            <a:schemeClr val="tx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3" name="Picture Placeholder 2"/>
          <p:cNvPicPr>
            <a:picLocks noGrp="1" noChangeAspect="1"/>
          </p:cNvPicPr>
          <p:nvPr>
            <p:ph type="pic" idx="13"/>
          </p:nvPr>
        </p:nvPicPr>
        <p:blipFill>
          <a:blip r:embed="rId2" cstate="screen">
            <a:alphaModFix amt="70000"/>
            <a:extLst>
              <a:ext uri="{28A0092B-C50C-407E-A947-70E740481C1C}">
                <a14:useLocalDpi xmlns:a14="http://schemas.microsoft.com/office/drawing/2010/main"/>
              </a:ext>
            </a:extLst>
          </a:blip>
          <a:srcRect t="7813" b="7813"/>
          <a:stretch>
            <a:fillRect/>
          </a:stretch>
        </p:blipFill>
        <p:spPr/>
      </p:pic>
      <p:pic>
        <p:nvPicPr>
          <p:cNvPr id="4" name="Picture 3"/>
          <p:cNvPicPr>
            <a:picLocks noChangeAspect="1"/>
          </p:cNvPicPr>
          <p:nvPr/>
        </p:nvPicPr>
        <p:blipFill>
          <a:blip r:embed="rId3"/>
          <a:stretch>
            <a:fillRect/>
          </a:stretch>
        </p:blipFill>
        <p:spPr>
          <a:xfrm>
            <a:off x="1912772" y="1591408"/>
            <a:ext cx="3675184" cy="3675184"/>
          </a:xfrm>
          <a:prstGeom prst="rect">
            <a:avLst/>
          </a:prstGeom>
        </p:spPr>
      </p:pic>
      <p:pic>
        <p:nvPicPr>
          <p:cNvPr id="5" name="Picture 4"/>
          <p:cNvPicPr>
            <a:picLocks noChangeAspect="1"/>
          </p:cNvPicPr>
          <p:nvPr/>
        </p:nvPicPr>
        <p:blipFill>
          <a:blip r:embed="rId4"/>
          <a:stretch>
            <a:fillRect/>
          </a:stretch>
        </p:blipFill>
        <p:spPr>
          <a:xfrm>
            <a:off x="6038297" y="1624584"/>
            <a:ext cx="4306428" cy="3642008"/>
          </a:xfrm>
          <a:prstGeom prst="rect">
            <a:avLst/>
          </a:prstGeom>
        </p:spPr>
      </p:pic>
    </p:spTree>
    <p:extLst>
      <p:ext uri="{BB962C8B-B14F-4D97-AF65-F5344CB8AC3E}">
        <p14:creationId xmlns:p14="http://schemas.microsoft.com/office/powerpoint/2010/main" val="19399504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Tree>
    <p:extLst>
      <p:ext uri="{BB962C8B-B14F-4D97-AF65-F5344CB8AC3E}">
        <p14:creationId xmlns:p14="http://schemas.microsoft.com/office/powerpoint/2010/main" val="151648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p:cNvSpPr/>
          <p:nvPr/>
        </p:nvSpPr>
        <p:spPr>
          <a:xfrm>
            <a:off x="2794000" y="0"/>
            <a:ext cx="9398000" cy="6858000"/>
          </a:xfrm>
          <a:prstGeom prst="rect">
            <a:avLst/>
          </a:prstGeom>
          <a:solidFill>
            <a:schemeClr val="tx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2" name="Picture Placeholder 1"/>
          <p:cNvPicPr>
            <a:picLocks noGrp="1" noChangeAspect="1"/>
          </p:cNvPicPr>
          <p:nvPr>
            <p:ph type="pic" sz="half" idx="13"/>
          </p:nvPr>
        </p:nvPicPr>
        <p:blipFill>
          <a:blip r:embed="rId2" cstate="screen">
            <a:extLst>
              <a:ext uri="{28A0092B-C50C-407E-A947-70E740481C1C}">
                <a14:useLocalDpi xmlns:a14="http://schemas.microsoft.com/office/drawing/2010/main"/>
              </a:ext>
            </a:extLst>
          </a:blip>
          <a:srcRect l="11855" r="11855"/>
          <a:stretch>
            <a:fillRect/>
          </a:stretch>
        </p:blipFill>
        <p:spPr>
          <a:xfrm>
            <a:off x="2371188" y="635000"/>
            <a:ext cx="5392484" cy="4509933"/>
          </a:xfrm>
          <a:ln>
            <a:solidFill>
              <a:schemeClr val="bg1"/>
            </a:solidFill>
          </a:ln>
        </p:spPr>
      </p:pic>
      <p:sp>
        <p:nvSpPr>
          <p:cNvPr id="1248" name="Rectangle 27"/>
          <p:cNvSpPr txBox="1"/>
          <p:nvPr/>
        </p:nvSpPr>
        <p:spPr>
          <a:xfrm>
            <a:off x="8458976" y="1079725"/>
            <a:ext cx="3539583"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err="1">
                <a:solidFill>
                  <a:schemeClr val="bg1"/>
                </a:solidFill>
                <a:latin typeface="Josefin Slab" charset="0"/>
                <a:ea typeface="Josefin Slab" charset="0"/>
                <a:cs typeface="Josefin Slab" charset="0"/>
              </a:rPr>
              <a:t>Ama</a:t>
            </a:r>
            <a:r>
              <a:rPr lang="en-US" sz="2000" dirty="0">
                <a:solidFill>
                  <a:schemeClr val="bg1"/>
                </a:solidFill>
                <a:latin typeface="Josefin Slab" charset="0"/>
                <a:ea typeface="Josefin Slab" charset="0"/>
                <a:cs typeface="Josefin Slab" charset="0"/>
              </a:rPr>
              <a:t>-oil formulated cream reduces the effects of humidity</a:t>
            </a:r>
            <a:endParaRPr lang="en-US" sz="1800" dirty="0">
              <a:solidFill>
                <a:schemeClr val="bg1"/>
              </a:solidFill>
              <a:latin typeface="Josefin Slab" charset="0"/>
              <a:ea typeface="Josefin Slab" charset="0"/>
              <a:cs typeface="Josefin Slab"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9287" y="729647"/>
            <a:ext cx="5152516" cy="5152516"/>
          </a:xfrm>
          <a:prstGeom prst="rect">
            <a:avLst/>
          </a:prstGeom>
        </p:spPr>
      </p:pic>
      <p:sp>
        <p:nvSpPr>
          <p:cNvPr id="20" name="Rectangle 27"/>
          <p:cNvSpPr txBox="1"/>
          <p:nvPr/>
        </p:nvSpPr>
        <p:spPr>
          <a:xfrm>
            <a:off x="3450776" y="5567458"/>
            <a:ext cx="8991480" cy="107728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4000" kern="0" spc="300" dirty="0">
                <a:solidFill>
                  <a:schemeClr val="bg1"/>
                </a:solidFill>
              </a:rPr>
              <a:t>CONTROL THE DAY HEAT</a:t>
            </a:r>
            <a:br>
              <a:rPr lang="en-US" sz="4000" kern="0" spc="300" dirty="0">
                <a:solidFill>
                  <a:schemeClr val="bg1"/>
                </a:solidFill>
              </a:rPr>
            </a:br>
            <a:r>
              <a:rPr lang="en-US" sz="4000" kern="0" spc="300" dirty="0">
                <a:solidFill>
                  <a:schemeClr val="bg1"/>
                </a:solidFill>
              </a:rPr>
              <a:t>AND HUMIDITY CREAM</a:t>
            </a:r>
            <a:endParaRPr sz="4000" kern="0" spc="300" dirty="0">
              <a:solidFill>
                <a:schemeClr val="bg1"/>
              </a:solidFill>
            </a:endParaRPr>
          </a:p>
        </p:txBody>
      </p:sp>
      <p:sp>
        <p:nvSpPr>
          <p:cNvPr id="21" name="Rectangle 27"/>
          <p:cNvSpPr txBox="1"/>
          <p:nvPr/>
        </p:nvSpPr>
        <p:spPr>
          <a:xfrm>
            <a:off x="8458976" y="2029829"/>
            <a:ext cx="3539583"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Smooths hair to combat frizz </a:t>
            </a:r>
            <a:br>
              <a:rPr lang="en-US" sz="2000" dirty="0">
                <a:solidFill>
                  <a:schemeClr val="bg1"/>
                </a:solidFill>
                <a:latin typeface="Josefin Slab" charset="0"/>
                <a:ea typeface="Josefin Slab" charset="0"/>
                <a:cs typeface="Josefin Slab" charset="0"/>
              </a:rPr>
            </a:br>
            <a:r>
              <a:rPr lang="en-US" sz="2000" dirty="0">
                <a:solidFill>
                  <a:schemeClr val="bg1"/>
                </a:solidFill>
                <a:latin typeface="Josefin Slab" charset="0"/>
                <a:ea typeface="Josefin Slab" charset="0"/>
                <a:cs typeface="Josefin Slab" charset="0"/>
              </a:rPr>
              <a:t>in humid environments</a:t>
            </a:r>
            <a:endParaRPr lang="en-US" sz="1800" dirty="0">
              <a:solidFill>
                <a:schemeClr val="bg1"/>
              </a:solidFill>
              <a:latin typeface="Josefin Slab" charset="0"/>
              <a:ea typeface="Josefin Slab" charset="0"/>
              <a:cs typeface="Josefin Slab" charset="0"/>
            </a:endParaRPr>
          </a:p>
        </p:txBody>
      </p:sp>
      <p:sp>
        <p:nvSpPr>
          <p:cNvPr id="22" name="Rectangle 27"/>
          <p:cNvSpPr txBox="1"/>
          <p:nvPr/>
        </p:nvSpPr>
        <p:spPr>
          <a:xfrm>
            <a:off x="8458976" y="2979933"/>
            <a:ext cx="3048001" cy="101566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Apply to wet hair for weightless protection that maintains your style</a:t>
            </a:r>
            <a:endParaRPr lang="en-US" sz="1800" dirty="0">
              <a:solidFill>
                <a:schemeClr val="bg1"/>
              </a:solidFill>
              <a:latin typeface="Josefin Slab" charset="0"/>
              <a:ea typeface="Josefin Slab" charset="0"/>
              <a:cs typeface="Josefin Slab" charset="0"/>
            </a:endParaRPr>
          </a:p>
        </p:txBody>
      </p:sp>
      <p:sp>
        <p:nvSpPr>
          <p:cNvPr id="23" name="Rectangle 27"/>
          <p:cNvSpPr txBox="1"/>
          <p:nvPr/>
        </p:nvSpPr>
        <p:spPr>
          <a:xfrm>
            <a:off x="8458976" y="4237814"/>
            <a:ext cx="3539583" cy="400110"/>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Ideal for all hair types</a:t>
            </a:r>
          </a:p>
        </p:txBody>
      </p:sp>
      <p:sp>
        <p:nvSpPr>
          <p:cNvPr id="28" name="Triangle 27"/>
          <p:cNvSpPr/>
          <p:nvPr/>
        </p:nvSpPr>
        <p:spPr>
          <a:xfrm rot="18900000">
            <a:off x="-503683" y="-113164"/>
            <a:ext cx="1501191" cy="736063"/>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TextBox 2">
            <a:extLst>
              <a:ext uri="{FF2B5EF4-FFF2-40B4-BE49-F238E27FC236}">
                <a16:creationId xmlns:a16="http://schemas.microsoft.com/office/drawing/2014/main" id="{BCC6BD35-DC37-4ADC-A2A5-25FAF633E73F}"/>
              </a:ext>
            </a:extLst>
          </p:cNvPr>
          <p:cNvSpPr txBox="1"/>
          <p:nvPr/>
        </p:nvSpPr>
        <p:spPr>
          <a:xfrm>
            <a:off x="677798" y="5239580"/>
            <a:ext cx="1749287" cy="400110"/>
          </a:xfrm>
          <a:prstGeom prst="rect">
            <a:avLst/>
          </a:prstGeom>
          <a:noFill/>
        </p:spPr>
        <p:txBody>
          <a:bodyPr wrap="square" rtlCol="0">
            <a:spAutoFit/>
          </a:bodyPr>
          <a:lstStyle/>
          <a:p>
            <a:r>
              <a:rPr lang="en-US" sz="2000" dirty="0"/>
              <a:t>SG12536</a:t>
            </a:r>
            <a:endParaRPr lang="en-GB" sz="2000" dirty="0"/>
          </a:p>
        </p:txBody>
      </p:sp>
      <p:pic>
        <p:nvPicPr>
          <p:cNvPr id="15" name="Picture 14">
            <a:extLst>
              <a:ext uri="{FF2B5EF4-FFF2-40B4-BE49-F238E27FC236}">
                <a16:creationId xmlns:a16="http://schemas.microsoft.com/office/drawing/2014/main" id="{383262C8-B8AE-4D94-9A8B-E28AA83FC2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4095" y="639820"/>
            <a:ext cx="879809" cy="879809"/>
          </a:xfrm>
          <a:prstGeom prst="rect">
            <a:avLst/>
          </a:prstGeom>
        </p:spPr>
      </p:pic>
    </p:spTree>
    <p:extLst>
      <p:ext uri="{BB962C8B-B14F-4D97-AF65-F5344CB8AC3E}">
        <p14:creationId xmlns:p14="http://schemas.microsoft.com/office/powerpoint/2010/main" val="640925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Quadrat"/>
          <p:cNvSpPr/>
          <p:nvPr/>
        </p:nvSpPr>
        <p:spPr>
          <a:xfrm>
            <a:off x="2714516" y="2353769"/>
            <a:ext cx="9477484" cy="4504231"/>
          </a:xfrm>
          <a:prstGeom prst="rect">
            <a:avLst/>
          </a:prstGeom>
          <a:solidFill>
            <a:schemeClr val="tx1"/>
          </a:solidFill>
          <a:ln w="12700">
            <a:miter lim="400000"/>
          </a:ln>
        </p:spPr>
        <p:txBody>
          <a:bodyPr lIns="25400" tIns="25400" rIns="25400" bIns="25400" anchor="ctr"/>
          <a:lstStyle/>
          <a:p>
            <a:pPr algn="ctr">
              <a:lnSpc>
                <a:spcPct val="100000"/>
              </a:lnSpc>
              <a:defRPr sz="3200">
                <a:solidFill>
                  <a:srgbClr val="FFFFFF"/>
                </a:solidFill>
                <a:latin typeface="Helvetica Light"/>
                <a:ea typeface="Helvetica Light"/>
                <a:cs typeface="Helvetica Light"/>
                <a:sym typeface="Helvetica Light"/>
              </a:defRPr>
            </a:pPr>
            <a:endParaRPr sz="1600"/>
          </a:p>
        </p:txBody>
      </p:sp>
      <p:pic>
        <p:nvPicPr>
          <p:cNvPr id="13" name="Picture Placeholder 3"/>
          <p:cNvPicPr>
            <a:picLocks noChangeAspect="1"/>
          </p:cNvPicPr>
          <p:nvPr/>
        </p:nvPicPr>
        <p:blipFill rotWithShape="1">
          <a:blip r:embed="rId2" cstate="screen">
            <a:extLst>
              <a:ext uri="{28A0092B-C50C-407E-A947-70E740481C1C}">
                <a14:useLocalDpi xmlns:a14="http://schemas.microsoft.com/office/drawing/2010/main"/>
              </a:ext>
            </a:extLst>
          </a:blip>
          <a:srcRect l="37307" r="13953"/>
          <a:stretch/>
        </p:blipFill>
        <p:spPr>
          <a:xfrm>
            <a:off x="7327522" y="438708"/>
            <a:ext cx="4399150" cy="6016955"/>
          </a:xfrm>
          <a:prstGeom prst="rect">
            <a:avLst/>
          </a:prstGeom>
          <a:blipFill>
            <a:blip r:embed="rId3" cstate="screen">
              <a:extLst>
                <a:ext uri="{28A0092B-C50C-407E-A947-70E740481C1C}">
                  <a14:useLocalDpi xmlns:a14="http://schemas.microsoft.com/office/drawing/2010/main"/>
                </a:ext>
              </a:extLst>
            </a:blip>
            <a:stretch>
              <a:fillRect/>
            </a:stretch>
          </a:blipFill>
          <a:ln w="12700">
            <a:solidFill>
              <a:schemeClr val="bg1"/>
            </a:solidFill>
            <a:miter lim="400000"/>
          </a:ln>
          <a:extLst>
            <a:ext uri="{C572A759-6A51-4108-AA02-DFA0A04FC94B}">
              <ma14:wrappingTextBoxFlag xmlns="" xmlns:ma14="http://schemas.microsoft.com/office/mac/drawingml/2011/main" val="1"/>
            </a:ext>
          </a:extLst>
        </p:spPr>
      </p:pic>
      <p:sp>
        <p:nvSpPr>
          <p:cNvPr id="15" name="Rectangle 27"/>
          <p:cNvSpPr txBox="1"/>
          <p:nvPr/>
        </p:nvSpPr>
        <p:spPr>
          <a:xfrm>
            <a:off x="3117493" y="2679510"/>
            <a:ext cx="3539583"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Sulfate-free formula cleanses hair without stripping </a:t>
            </a:r>
            <a:r>
              <a:rPr lang="en-US" sz="2000" dirty="0" err="1">
                <a:solidFill>
                  <a:schemeClr val="bg1"/>
                </a:solidFill>
                <a:latin typeface="Josefin Slab" charset="0"/>
                <a:ea typeface="Josefin Slab" charset="0"/>
                <a:cs typeface="Josefin Slab" charset="0"/>
              </a:rPr>
              <a:t>colour</a:t>
            </a:r>
            <a:endParaRPr lang="en-US" sz="2000" dirty="0">
              <a:solidFill>
                <a:schemeClr val="bg1"/>
              </a:solidFill>
              <a:latin typeface="Josefin Slab" charset="0"/>
              <a:ea typeface="Josefin Slab" charset="0"/>
              <a:cs typeface="Josefin Slab" charset="0"/>
            </a:endParaRPr>
          </a:p>
        </p:txBody>
      </p:sp>
      <p:sp>
        <p:nvSpPr>
          <p:cNvPr id="16" name="Rectangle 27"/>
          <p:cNvSpPr txBox="1"/>
          <p:nvPr/>
        </p:nvSpPr>
        <p:spPr>
          <a:xfrm>
            <a:off x="3117493" y="3629614"/>
            <a:ext cx="3539583"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Resists fading to extend the life of </a:t>
            </a:r>
            <a:r>
              <a:rPr lang="en-US" sz="2000" dirty="0" err="1">
                <a:solidFill>
                  <a:schemeClr val="bg1"/>
                </a:solidFill>
                <a:latin typeface="Josefin Slab" charset="0"/>
                <a:ea typeface="Josefin Slab" charset="0"/>
                <a:cs typeface="Josefin Slab" charset="0"/>
              </a:rPr>
              <a:t>colour</a:t>
            </a:r>
            <a:r>
              <a:rPr lang="en-US" sz="2000" dirty="0">
                <a:solidFill>
                  <a:schemeClr val="bg1"/>
                </a:solidFill>
                <a:latin typeface="Josefin Slab" charset="0"/>
                <a:ea typeface="Josefin Slab" charset="0"/>
                <a:cs typeface="Josefin Slab" charset="0"/>
              </a:rPr>
              <a:t> treatments</a:t>
            </a:r>
            <a:endParaRPr lang="en-US" sz="1800" dirty="0">
              <a:solidFill>
                <a:schemeClr val="bg1"/>
              </a:solidFill>
              <a:latin typeface="Josefin Slab" charset="0"/>
              <a:ea typeface="Josefin Slab" charset="0"/>
              <a:cs typeface="Josefin Slab" charset="0"/>
            </a:endParaRPr>
          </a:p>
        </p:txBody>
      </p:sp>
      <p:sp>
        <p:nvSpPr>
          <p:cNvPr id="17" name="Rectangle 27"/>
          <p:cNvSpPr txBox="1"/>
          <p:nvPr/>
        </p:nvSpPr>
        <p:spPr>
          <a:xfrm>
            <a:off x="3117493" y="4579718"/>
            <a:ext cx="3736854"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Helps maintain hair vibrancy for brilliant </a:t>
            </a:r>
            <a:r>
              <a:rPr lang="en-US" sz="2000" dirty="0" err="1">
                <a:solidFill>
                  <a:schemeClr val="bg1"/>
                </a:solidFill>
                <a:latin typeface="Josefin Slab" charset="0"/>
                <a:ea typeface="Josefin Slab" charset="0"/>
                <a:cs typeface="Josefin Slab" charset="0"/>
              </a:rPr>
              <a:t>colour</a:t>
            </a:r>
            <a:r>
              <a:rPr lang="en-US" sz="2000" dirty="0">
                <a:solidFill>
                  <a:schemeClr val="bg1"/>
                </a:solidFill>
                <a:latin typeface="Josefin Slab" charset="0"/>
                <a:ea typeface="Josefin Slab" charset="0"/>
                <a:cs typeface="Josefin Slab" charset="0"/>
              </a:rPr>
              <a:t> and shine</a:t>
            </a:r>
            <a:endParaRPr lang="en-US" sz="1800" dirty="0">
              <a:solidFill>
                <a:schemeClr val="bg1"/>
              </a:solidFill>
              <a:latin typeface="Josefin Slab" charset="0"/>
              <a:ea typeface="Josefin Slab" charset="0"/>
              <a:cs typeface="Josefin Slab" charset="0"/>
            </a:endParaRPr>
          </a:p>
        </p:txBody>
      </p:sp>
      <p:sp>
        <p:nvSpPr>
          <p:cNvPr id="18" name="Rectangle 27"/>
          <p:cNvSpPr txBox="1"/>
          <p:nvPr/>
        </p:nvSpPr>
        <p:spPr>
          <a:xfrm>
            <a:off x="3117493" y="5529822"/>
            <a:ext cx="4015360" cy="400110"/>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Conditions for smoother-looking hair</a:t>
            </a:r>
          </a:p>
        </p:txBody>
      </p:sp>
      <p:sp>
        <p:nvSpPr>
          <p:cNvPr id="19" name="Rectangle 27"/>
          <p:cNvSpPr txBox="1"/>
          <p:nvPr/>
        </p:nvSpPr>
        <p:spPr>
          <a:xfrm>
            <a:off x="3117493" y="6241022"/>
            <a:ext cx="3539583" cy="400110"/>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solidFill>
                  <a:schemeClr val="bg1"/>
                </a:solidFill>
                <a:latin typeface="Josefin Slab" charset="0"/>
                <a:ea typeface="Josefin Slab" charset="0"/>
                <a:cs typeface="Josefin Slab" charset="0"/>
              </a:rPr>
              <a:t>Ideal for </a:t>
            </a:r>
            <a:r>
              <a:rPr lang="en-US" sz="2000" dirty="0" err="1">
                <a:solidFill>
                  <a:schemeClr val="bg1"/>
                </a:solidFill>
                <a:latin typeface="Josefin Slab" charset="0"/>
                <a:ea typeface="Josefin Slab" charset="0"/>
                <a:cs typeface="Josefin Slab" charset="0"/>
              </a:rPr>
              <a:t>colour</a:t>
            </a:r>
            <a:r>
              <a:rPr lang="en-US" sz="2000" dirty="0">
                <a:solidFill>
                  <a:schemeClr val="bg1"/>
                </a:solidFill>
                <a:latin typeface="Josefin Slab" charset="0"/>
                <a:ea typeface="Josefin Slab" charset="0"/>
                <a:cs typeface="Josefin Slab" charset="0"/>
              </a:rPr>
              <a:t>-treated hair</a:t>
            </a:r>
          </a:p>
        </p:txBody>
      </p:sp>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59054" y="5367602"/>
            <a:ext cx="799826" cy="799826"/>
          </a:xfrm>
          <a:prstGeom prst="rect">
            <a:avLst/>
          </a:prstGeom>
        </p:spPr>
      </p:pic>
      <p:pic>
        <p:nvPicPr>
          <p:cNvPr id="26" name="Picture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4688" y="2833"/>
            <a:ext cx="6452830" cy="6452830"/>
          </a:xfrm>
          <a:prstGeom prst="rect">
            <a:avLst/>
          </a:prstGeom>
        </p:spPr>
      </p:pic>
      <p:sp>
        <p:nvSpPr>
          <p:cNvPr id="27" name="Rectangle 27"/>
          <p:cNvSpPr txBox="1"/>
          <p:nvPr/>
        </p:nvSpPr>
        <p:spPr>
          <a:xfrm>
            <a:off x="2714516" y="497081"/>
            <a:ext cx="4083418" cy="2062168"/>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4000" kern="0" dirty="0">
                <a:solidFill>
                  <a:schemeClr val="tx1"/>
                </a:solidFill>
              </a:rPr>
              <a:t>COLOR SHEILD</a:t>
            </a:r>
            <a:br>
              <a:rPr lang="en-US" sz="4000" kern="0" dirty="0">
                <a:solidFill>
                  <a:schemeClr val="tx1"/>
                </a:solidFill>
              </a:rPr>
            </a:br>
            <a:r>
              <a:rPr lang="en-US" sz="4000" kern="0" dirty="0">
                <a:solidFill>
                  <a:schemeClr val="tx1"/>
                </a:solidFill>
              </a:rPr>
              <a:t>SULFATE-FREE</a:t>
            </a:r>
          </a:p>
          <a:p>
            <a:pPr defTabSz="412750" hangingPunct="0"/>
            <a:r>
              <a:rPr lang="en-US" sz="4000" kern="0" dirty="0">
                <a:solidFill>
                  <a:schemeClr val="tx1"/>
                </a:solidFill>
              </a:rPr>
              <a:t>SHAMPOO</a:t>
            </a:r>
          </a:p>
          <a:p>
            <a:pPr defTabSz="412750" hangingPunct="0"/>
            <a:endParaRPr sz="4000" kern="0" dirty="0">
              <a:solidFill>
                <a:schemeClr val="tx1"/>
              </a:solidFill>
            </a:endParaRPr>
          </a:p>
        </p:txBody>
      </p:sp>
      <p:sp>
        <p:nvSpPr>
          <p:cNvPr id="30" name="Triangle 29"/>
          <p:cNvSpPr/>
          <p:nvPr/>
        </p:nvSpPr>
        <p:spPr>
          <a:xfrm rot="18900000">
            <a:off x="-503683" y="-113164"/>
            <a:ext cx="1501191" cy="736063"/>
          </a:xfrm>
          <a:prstGeom prst="triangl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TextBox 13">
            <a:extLst>
              <a:ext uri="{FF2B5EF4-FFF2-40B4-BE49-F238E27FC236}">
                <a16:creationId xmlns:a16="http://schemas.microsoft.com/office/drawing/2014/main" id="{6A2F733B-B957-404B-92CC-6C5D2E1B1F6D}"/>
              </a:ext>
            </a:extLst>
          </p:cNvPr>
          <p:cNvSpPr txBox="1"/>
          <p:nvPr/>
        </p:nvSpPr>
        <p:spPr>
          <a:xfrm>
            <a:off x="914401" y="5697495"/>
            <a:ext cx="1749287" cy="400110"/>
          </a:xfrm>
          <a:prstGeom prst="rect">
            <a:avLst/>
          </a:prstGeom>
          <a:noFill/>
        </p:spPr>
        <p:txBody>
          <a:bodyPr wrap="square" rtlCol="0">
            <a:spAutoFit/>
          </a:bodyPr>
          <a:lstStyle/>
          <a:p>
            <a:r>
              <a:rPr lang="en-US" sz="2000" dirty="0"/>
              <a:t>SG12532</a:t>
            </a:r>
            <a:endParaRPr lang="en-GB" sz="2000" dirty="0"/>
          </a:p>
        </p:txBody>
      </p:sp>
    </p:spTree>
    <p:extLst>
      <p:ext uri="{BB962C8B-B14F-4D97-AF65-F5344CB8AC3E}">
        <p14:creationId xmlns:p14="http://schemas.microsoft.com/office/powerpoint/2010/main" val="10063506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p:cNvSpPr/>
          <p:nvPr/>
        </p:nvSpPr>
        <p:spPr>
          <a:xfrm>
            <a:off x="0" y="1"/>
            <a:ext cx="12192000" cy="2388482"/>
          </a:xfrm>
          <a:prstGeom prst="rect">
            <a:avLst/>
          </a:prstGeom>
          <a:solidFill>
            <a:schemeClr val="tx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9946" y="1474427"/>
            <a:ext cx="5667768" cy="5667768"/>
          </a:xfrm>
          <a:prstGeom prst="rect">
            <a:avLst/>
          </a:prstGeom>
        </p:spPr>
      </p:pic>
      <p:pic>
        <p:nvPicPr>
          <p:cNvPr id="12" name="Picture Placeholder 1"/>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l="37483" t="1266" r="19260"/>
          <a:stretch/>
        </p:blipFill>
        <p:spPr>
          <a:xfrm>
            <a:off x="636025" y="638708"/>
            <a:ext cx="4274640" cy="6503487"/>
          </a:xfrm>
          <a:ln>
            <a:solidFill>
              <a:schemeClr val="bg1"/>
            </a:solidFill>
          </a:ln>
        </p:spPr>
      </p:pic>
      <p:sp>
        <p:nvSpPr>
          <p:cNvPr id="1248" name="Rectangle 27"/>
          <p:cNvSpPr txBox="1"/>
          <p:nvPr/>
        </p:nvSpPr>
        <p:spPr>
          <a:xfrm>
            <a:off x="7335531" y="2835755"/>
            <a:ext cx="3539583" cy="400110"/>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latin typeface="Josefin Slab" charset="0"/>
                <a:ea typeface="Josefin Slab" charset="0"/>
                <a:cs typeface="Josefin Slab" charset="0"/>
              </a:rPr>
              <a:t>Protects hair </a:t>
            </a:r>
            <a:r>
              <a:rPr lang="en-US" sz="2000" dirty="0" err="1">
                <a:latin typeface="Josefin Slab" charset="0"/>
                <a:ea typeface="Josefin Slab" charset="0"/>
                <a:cs typeface="Josefin Slab" charset="0"/>
              </a:rPr>
              <a:t>colour</a:t>
            </a:r>
            <a:r>
              <a:rPr lang="en-US" sz="2000" dirty="0">
                <a:latin typeface="Josefin Slab" charset="0"/>
                <a:ea typeface="Josefin Slab" charset="0"/>
                <a:cs typeface="Josefin Slab" charset="0"/>
              </a:rPr>
              <a:t> from fading</a:t>
            </a:r>
            <a:endParaRPr lang="en-US" sz="1800" dirty="0">
              <a:latin typeface="Josefin Slab" charset="0"/>
              <a:ea typeface="Josefin Slab" charset="0"/>
              <a:cs typeface="Josefin Slab" charset="0"/>
            </a:endParaRPr>
          </a:p>
        </p:txBody>
      </p:sp>
      <p:sp>
        <p:nvSpPr>
          <p:cNvPr id="20" name="Rectangle 27"/>
          <p:cNvSpPr txBox="1"/>
          <p:nvPr/>
        </p:nvSpPr>
        <p:spPr>
          <a:xfrm>
            <a:off x="7295775" y="827100"/>
            <a:ext cx="8991480" cy="107728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4000" kern="0" spc="300" dirty="0">
                <a:solidFill>
                  <a:schemeClr val="bg1"/>
                </a:solidFill>
              </a:rPr>
              <a:t>COLORSHIELD</a:t>
            </a:r>
          </a:p>
          <a:p>
            <a:pPr defTabSz="412750" hangingPunct="0"/>
            <a:r>
              <a:rPr lang="en-US" sz="4000" kern="0" spc="300" dirty="0">
                <a:solidFill>
                  <a:schemeClr val="bg1"/>
                </a:solidFill>
              </a:rPr>
              <a:t>CONDITIONER</a:t>
            </a:r>
            <a:endParaRPr sz="4000" kern="0" spc="300" dirty="0">
              <a:solidFill>
                <a:schemeClr val="bg1"/>
              </a:solidFill>
            </a:endParaRPr>
          </a:p>
        </p:txBody>
      </p:sp>
      <p:sp>
        <p:nvSpPr>
          <p:cNvPr id="21" name="Rectangle 27"/>
          <p:cNvSpPr txBox="1"/>
          <p:nvPr/>
        </p:nvSpPr>
        <p:spPr>
          <a:xfrm>
            <a:off x="7335531" y="3441501"/>
            <a:ext cx="4258718"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latin typeface="Josefin Slab" charset="0"/>
                <a:ea typeface="Josefin Slab" charset="0"/>
                <a:cs typeface="Josefin Slab" charset="0"/>
              </a:rPr>
              <a:t>Maintains luminosity and vibrancy </a:t>
            </a:r>
            <a:br>
              <a:rPr lang="en-US" sz="2000" dirty="0">
                <a:latin typeface="Josefin Slab" charset="0"/>
                <a:ea typeface="Josefin Slab" charset="0"/>
                <a:cs typeface="Josefin Slab" charset="0"/>
              </a:rPr>
            </a:br>
            <a:r>
              <a:rPr lang="en-US" sz="2000" dirty="0">
                <a:latin typeface="Josefin Slab" charset="0"/>
                <a:ea typeface="Josefin Slab" charset="0"/>
                <a:cs typeface="Josefin Slab" charset="0"/>
              </a:rPr>
              <a:t>for shiny, healthy-looking hair</a:t>
            </a:r>
            <a:endParaRPr lang="en-US" sz="1800" dirty="0">
              <a:latin typeface="Josefin Slab" charset="0"/>
              <a:ea typeface="Josefin Slab" charset="0"/>
              <a:cs typeface="Josefin Slab" charset="0"/>
            </a:endParaRPr>
          </a:p>
        </p:txBody>
      </p:sp>
      <p:sp>
        <p:nvSpPr>
          <p:cNvPr id="22" name="Rectangle 27"/>
          <p:cNvSpPr txBox="1"/>
          <p:nvPr/>
        </p:nvSpPr>
        <p:spPr>
          <a:xfrm>
            <a:off x="7335531" y="4355023"/>
            <a:ext cx="3048001" cy="70788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latin typeface="Josefin Slab" charset="0"/>
                <a:ea typeface="Josefin Slab" charset="0"/>
                <a:cs typeface="Josefin Slab" charset="0"/>
              </a:rPr>
              <a:t>Conditions for smoother, softer-feeling hair</a:t>
            </a:r>
            <a:endParaRPr lang="en-US" sz="1800" dirty="0">
              <a:latin typeface="Josefin Slab" charset="0"/>
              <a:ea typeface="Josefin Slab" charset="0"/>
              <a:cs typeface="Josefin Slab" charset="0"/>
            </a:endParaRPr>
          </a:p>
        </p:txBody>
      </p:sp>
      <p:sp>
        <p:nvSpPr>
          <p:cNvPr id="23" name="Rectangle 27"/>
          <p:cNvSpPr txBox="1"/>
          <p:nvPr/>
        </p:nvSpPr>
        <p:spPr>
          <a:xfrm>
            <a:off x="7335531" y="5270898"/>
            <a:ext cx="3539583" cy="400110"/>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latin typeface="Josefin Slab" charset="0"/>
                <a:ea typeface="Josefin Slab" charset="0"/>
                <a:cs typeface="Josefin Slab" charset="0"/>
              </a:rPr>
              <a:t>Rice protein boosts hair volume</a:t>
            </a:r>
          </a:p>
        </p:txBody>
      </p:sp>
      <p:sp>
        <p:nvSpPr>
          <p:cNvPr id="15" name="Rectangle 27"/>
          <p:cNvSpPr txBox="1"/>
          <p:nvPr/>
        </p:nvSpPr>
        <p:spPr>
          <a:xfrm>
            <a:off x="7335531" y="5928513"/>
            <a:ext cx="3539583" cy="400110"/>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defRPr sz="3000">
                <a:latin typeface="Proxima Nova"/>
                <a:ea typeface="Proxima Nova"/>
                <a:cs typeface="Proxima Nova"/>
                <a:sym typeface="Proxima Nova"/>
              </a:defRPr>
            </a:lvl1pPr>
          </a:lstStyle>
          <a:p>
            <a:r>
              <a:rPr lang="en-US" sz="2000" dirty="0">
                <a:latin typeface="Josefin Slab" charset="0"/>
                <a:ea typeface="Josefin Slab" charset="0"/>
                <a:cs typeface="Josefin Slab" charset="0"/>
              </a:rPr>
              <a:t>Ideal for </a:t>
            </a:r>
            <a:r>
              <a:rPr lang="en-US" sz="2000" dirty="0" err="1">
                <a:latin typeface="Josefin Slab" charset="0"/>
                <a:ea typeface="Josefin Slab" charset="0"/>
                <a:cs typeface="Josefin Slab" charset="0"/>
              </a:rPr>
              <a:t>colour</a:t>
            </a:r>
            <a:r>
              <a:rPr lang="en-US" sz="2000" dirty="0">
                <a:latin typeface="Josefin Slab" charset="0"/>
                <a:ea typeface="Josefin Slab" charset="0"/>
                <a:cs typeface="Josefin Slab" charset="0"/>
              </a:rPr>
              <a:t>-treated hair</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1221" y="6001547"/>
            <a:ext cx="879809" cy="879809"/>
          </a:xfrm>
          <a:prstGeom prst="rect">
            <a:avLst/>
          </a:prstGeom>
        </p:spPr>
      </p:pic>
      <p:sp>
        <p:nvSpPr>
          <p:cNvPr id="18" name="Triangle 17"/>
          <p:cNvSpPr/>
          <p:nvPr/>
        </p:nvSpPr>
        <p:spPr>
          <a:xfrm rot="18900000">
            <a:off x="-503683" y="-113164"/>
            <a:ext cx="1501191" cy="736063"/>
          </a:xfrm>
          <a:prstGeom prs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TextBox 13">
            <a:extLst>
              <a:ext uri="{FF2B5EF4-FFF2-40B4-BE49-F238E27FC236}">
                <a16:creationId xmlns:a16="http://schemas.microsoft.com/office/drawing/2014/main" id="{8E3014E2-5E9B-44F4-8D80-FB14D94A7808}"/>
              </a:ext>
            </a:extLst>
          </p:cNvPr>
          <p:cNvSpPr txBox="1"/>
          <p:nvPr/>
        </p:nvSpPr>
        <p:spPr>
          <a:xfrm>
            <a:off x="5586244" y="6457889"/>
            <a:ext cx="1749287" cy="400110"/>
          </a:xfrm>
          <a:prstGeom prst="rect">
            <a:avLst/>
          </a:prstGeom>
          <a:noFill/>
        </p:spPr>
        <p:txBody>
          <a:bodyPr wrap="square" rtlCol="0">
            <a:spAutoFit/>
          </a:bodyPr>
          <a:lstStyle/>
          <a:p>
            <a:r>
              <a:rPr lang="en-US" sz="2000" dirty="0"/>
              <a:t>SG12534</a:t>
            </a:r>
            <a:endParaRPr lang="en-GB" sz="2000" dirty="0"/>
          </a:p>
        </p:txBody>
      </p:sp>
    </p:spTree>
    <p:extLst>
      <p:ext uri="{BB962C8B-B14F-4D97-AF65-F5344CB8AC3E}">
        <p14:creationId xmlns:p14="http://schemas.microsoft.com/office/powerpoint/2010/main" val="16712606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2865" b="13345"/>
          <a:stretch/>
        </p:blipFill>
        <p:spPr>
          <a:xfrm>
            <a:off x="0" y="-1"/>
            <a:ext cx="12275908" cy="6858001"/>
          </a:xfrm>
          <a:prstGeom prst="rect">
            <a:avLst/>
          </a:prstGeom>
        </p:spPr>
      </p:pic>
      <p:pic>
        <p:nvPicPr>
          <p:cNvPr id="9" name="Picture 8"/>
          <p:cNvPicPr>
            <a:picLocks noChangeAspect="1"/>
          </p:cNvPicPr>
          <p:nvPr/>
        </p:nvPicPr>
        <p:blipFill>
          <a:blip r:embed="rId3"/>
          <a:stretch>
            <a:fillRect/>
          </a:stretch>
        </p:blipFill>
        <p:spPr>
          <a:xfrm>
            <a:off x="-1821927" y="1077674"/>
            <a:ext cx="7808886" cy="8072106"/>
          </a:xfrm>
          <a:prstGeom prst="rect">
            <a:avLst/>
          </a:prstGeom>
        </p:spPr>
      </p:pic>
      <p:pic>
        <p:nvPicPr>
          <p:cNvPr id="12" name="Picture 11"/>
          <p:cNvPicPr>
            <a:picLocks noChangeAspect="1"/>
          </p:cNvPicPr>
          <p:nvPr/>
        </p:nvPicPr>
        <p:blipFill>
          <a:blip r:embed="rId4"/>
          <a:stretch>
            <a:fillRect/>
          </a:stretch>
        </p:blipFill>
        <p:spPr>
          <a:xfrm>
            <a:off x="340893" y="1218350"/>
            <a:ext cx="6047192" cy="2319471"/>
          </a:xfrm>
          <a:prstGeom prst="rect">
            <a:avLst/>
          </a:prstGeom>
        </p:spPr>
      </p:pic>
      <p:pic>
        <p:nvPicPr>
          <p:cNvPr id="13" name="Picture 12"/>
          <p:cNvPicPr>
            <a:picLocks noChangeAspect="1"/>
          </p:cNvPicPr>
          <p:nvPr/>
        </p:nvPicPr>
        <p:blipFill>
          <a:blip r:embed="rId5"/>
          <a:stretch>
            <a:fillRect/>
          </a:stretch>
        </p:blipFill>
        <p:spPr>
          <a:xfrm>
            <a:off x="9925782" y="4618893"/>
            <a:ext cx="1972163" cy="1826846"/>
          </a:xfrm>
          <a:prstGeom prst="rect">
            <a:avLst/>
          </a:prstGeom>
        </p:spPr>
      </p:pic>
    </p:spTree>
    <p:extLst>
      <p:ext uri="{BB962C8B-B14F-4D97-AF65-F5344CB8AC3E}">
        <p14:creationId xmlns:p14="http://schemas.microsoft.com/office/powerpoint/2010/main" val="164458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p:cNvSpPr/>
          <p:nvPr/>
        </p:nvSpPr>
        <p:spPr>
          <a:xfrm>
            <a:off x="-56579" y="-1314"/>
            <a:ext cx="12248579" cy="6859313"/>
          </a:xfrm>
          <a:prstGeom prst="rect">
            <a:avLst/>
          </a:prstGeom>
          <a:solidFill>
            <a:srgbClr val="00BEBC"/>
          </a:solidFill>
          <a:ln w="12700">
            <a:miter lim="400000"/>
          </a:ln>
        </p:spPr>
        <p:txBody>
          <a:bodyPr lIns="25400" tIns="25400" rIns="25400" bIns="25400" anchor="ctr"/>
          <a:lstStyle/>
          <a:p>
            <a:pPr algn="ctr">
              <a:lnSpc>
                <a:spcPct val="100000"/>
              </a:lnSpc>
              <a:defRPr sz="3200">
                <a:solidFill>
                  <a:srgbClr val="FFFFFF"/>
                </a:solidFill>
                <a:latin typeface="Helvetica Light"/>
                <a:ea typeface="Helvetica Light"/>
                <a:cs typeface="Helvetica Light"/>
                <a:sym typeface="Helvetica Light"/>
              </a:defRPr>
            </a:pPr>
            <a:endParaRPr sz="1600" dirty="0"/>
          </a:p>
        </p:txBody>
      </p:sp>
      <p:sp>
        <p:nvSpPr>
          <p:cNvPr id="25" name="Rechteck"/>
          <p:cNvSpPr/>
          <p:nvPr/>
        </p:nvSpPr>
        <p:spPr>
          <a:xfrm>
            <a:off x="-124091" y="5596128"/>
            <a:ext cx="12486779" cy="1408176"/>
          </a:xfrm>
          <a:prstGeom prst="rect">
            <a:avLst/>
          </a:prstGeom>
          <a:solidFill>
            <a:schemeClr val="bg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26" name="Picture 25"/>
          <p:cNvPicPr>
            <a:picLocks noChangeAspect="1"/>
          </p:cNvPicPr>
          <p:nvPr/>
        </p:nvPicPr>
        <p:blipFill rotWithShape="1">
          <a:blip r:embed="rId2" cstate="screen">
            <a:extLst>
              <a:ext uri="{28A0092B-C50C-407E-A947-70E740481C1C}">
                <a14:useLocalDpi xmlns:a14="http://schemas.microsoft.com/office/drawing/2010/main"/>
              </a:ext>
            </a:extLst>
          </a:blip>
          <a:srcRect l="28594" t="22467" r="25960"/>
          <a:stretch/>
        </p:blipFill>
        <p:spPr>
          <a:xfrm>
            <a:off x="4375863" y="3341158"/>
            <a:ext cx="1290133" cy="3301559"/>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6521" y="2118936"/>
            <a:ext cx="2748015" cy="4258277"/>
          </a:xfrm>
          <a:prstGeom prst="rect">
            <a:avLst/>
          </a:prstGeom>
        </p:spPr>
      </p:pic>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l="27105" t="23491" r="26244" b="1430"/>
          <a:stretch/>
        </p:blipFill>
        <p:spPr>
          <a:xfrm>
            <a:off x="5449767" y="3393394"/>
            <a:ext cx="1339061" cy="3197088"/>
          </a:xfrm>
          <a:prstGeom prst="rect">
            <a:avLst/>
          </a:prstGeom>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4886" y="2405038"/>
            <a:ext cx="2799964" cy="4258277"/>
          </a:xfrm>
          <a:prstGeom prst="rect">
            <a:avLst/>
          </a:prstGeom>
        </p:spPr>
      </p:pic>
      <p:pic>
        <p:nvPicPr>
          <p:cNvPr id="31" name="Picture 30"/>
          <p:cNvPicPr>
            <a:picLocks noChangeAspect="1"/>
          </p:cNvPicPr>
          <p:nvPr/>
        </p:nvPicPr>
        <p:blipFill rotWithShape="1">
          <a:blip r:embed="rId6" cstate="screen">
            <a:extLst>
              <a:ext uri="{28A0092B-C50C-407E-A947-70E740481C1C}">
                <a14:useLocalDpi xmlns:a14="http://schemas.microsoft.com/office/drawing/2010/main"/>
              </a:ext>
            </a:extLst>
          </a:blip>
          <a:srcRect l="24826" t="6520" r="26073"/>
          <a:stretch/>
        </p:blipFill>
        <p:spPr>
          <a:xfrm>
            <a:off x="8655581" y="2331914"/>
            <a:ext cx="1353683" cy="3980600"/>
          </a:xfrm>
          <a:prstGeom prst="rect">
            <a:avLst/>
          </a:prstGeom>
        </p:spPr>
      </p:pic>
      <p:pic>
        <p:nvPicPr>
          <p:cNvPr id="32" name="Picture 31"/>
          <p:cNvPicPr>
            <a:picLocks noChangeAspect="1"/>
          </p:cNvPicPr>
          <p:nvPr/>
        </p:nvPicPr>
        <p:blipFill rotWithShape="1">
          <a:blip r:embed="rId7" cstate="screen">
            <a:extLst>
              <a:ext uri="{28A0092B-C50C-407E-A947-70E740481C1C}">
                <a14:useLocalDpi xmlns:a14="http://schemas.microsoft.com/office/drawing/2010/main"/>
              </a:ext>
            </a:extLst>
          </a:blip>
          <a:srcRect l="25466" t="23225" r="26552"/>
          <a:stretch/>
        </p:blipFill>
        <p:spPr>
          <a:xfrm>
            <a:off x="9576916" y="3429000"/>
            <a:ext cx="1339083" cy="3269290"/>
          </a:xfrm>
          <a:prstGeom prst="rect">
            <a:avLst/>
          </a:prstGeom>
        </p:spPr>
      </p:pic>
      <p:pic>
        <p:nvPicPr>
          <p:cNvPr id="34" name="Picture 33"/>
          <p:cNvPicPr>
            <a:picLocks noChangeAspect="1"/>
          </p:cNvPicPr>
          <p:nvPr/>
        </p:nvPicPr>
        <p:blipFill rotWithShape="1">
          <a:blip r:embed="rId8" cstate="screen">
            <a:extLst>
              <a:ext uri="{28A0092B-C50C-407E-A947-70E740481C1C}">
                <a14:useLocalDpi xmlns:a14="http://schemas.microsoft.com/office/drawing/2010/main"/>
              </a:ext>
            </a:extLst>
          </a:blip>
          <a:srcRect l="24925" t="23326" r="27303"/>
          <a:stretch/>
        </p:blipFill>
        <p:spPr>
          <a:xfrm>
            <a:off x="3052120" y="3421987"/>
            <a:ext cx="1339062" cy="3264983"/>
          </a:xfrm>
          <a:prstGeom prst="rect">
            <a:avLst/>
          </a:prstGeom>
        </p:spPr>
      </p:pic>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4380" y="2365623"/>
            <a:ext cx="2793841" cy="4258277"/>
          </a:xfrm>
          <a:prstGeom prst="rect">
            <a:avLst/>
          </a:prstGeom>
        </p:spPr>
      </p:pic>
      <p:pic>
        <p:nvPicPr>
          <p:cNvPr id="36" name="Picture 35"/>
          <p:cNvPicPr>
            <a:picLocks noChangeAspect="1"/>
          </p:cNvPicPr>
          <p:nvPr/>
        </p:nvPicPr>
        <p:blipFill rotWithShape="1">
          <a:blip r:embed="rId10" cstate="screen">
            <a:extLst>
              <a:ext uri="{28A0092B-C50C-407E-A947-70E740481C1C}">
                <a14:useLocalDpi xmlns:a14="http://schemas.microsoft.com/office/drawing/2010/main"/>
              </a:ext>
            </a:extLst>
          </a:blip>
          <a:srcRect l="26148" t="23225" r="26433"/>
          <a:stretch/>
        </p:blipFill>
        <p:spPr>
          <a:xfrm>
            <a:off x="7646504" y="3429000"/>
            <a:ext cx="1339082" cy="3269290"/>
          </a:xfrm>
          <a:prstGeom prst="rect">
            <a:avLst/>
          </a:prstGeom>
        </p:spPr>
      </p:pic>
      <p:sp>
        <p:nvSpPr>
          <p:cNvPr id="9" name="Rectangle 27"/>
          <p:cNvSpPr txBox="1"/>
          <p:nvPr/>
        </p:nvSpPr>
        <p:spPr>
          <a:xfrm>
            <a:off x="3067173" y="846913"/>
            <a:ext cx="8991480" cy="890115"/>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3200" kern="0" spc="300" dirty="0">
                <a:solidFill>
                  <a:schemeClr val="bg1"/>
                </a:solidFill>
              </a:rPr>
              <a:t>YOUR FAVOURITE LUXURY SPA BRAND NOW HAS A NEW LOOK.</a:t>
            </a:r>
            <a:endParaRPr sz="3200" kern="0" spc="300" dirty="0">
              <a:solidFill>
                <a:schemeClr val="bg1"/>
              </a:solidFill>
            </a:endParaRPr>
          </a:p>
        </p:txBody>
      </p:sp>
      <p:pic>
        <p:nvPicPr>
          <p:cNvPr id="3" name="Picture 2"/>
          <p:cNvPicPr>
            <a:picLocks noChangeAspect="1"/>
          </p:cNvPicPr>
          <p:nvPr/>
        </p:nvPicPr>
        <p:blipFill>
          <a:blip r:embed="rId11"/>
          <a:stretch>
            <a:fillRect/>
          </a:stretch>
        </p:blipFill>
        <p:spPr>
          <a:xfrm>
            <a:off x="1053518" y="614316"/>
            <a:ext cx="1440797" cy="1278587"/>
          </a:xfrm>
          <a:prstGeom prst="rect">
            <a:avLst/>
          </a:prstGeom>
        </p:spPr>
      </p:pic>
    </p:spTree>
    <p:extLst>
      <p:ext uri="{BB962C8B-B14F-4D97-AF65-F5344CB8AC3E}">
        <p14:creationId xmlns:p14="http://schemas.microsoft.com/office/powerpoint/2010/main" val="377789801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p:cNvSpPr/>
          <p:nvPr/>
        </p:nvSpPr>
        <p:spPr>
          <a:xfrm>
            <a:off x="-56579" y="-1314"/>
            <a:ext cx="12248579" cy="6859313"/>
          </a:xfrm>
          <a:prstGeom prst="rect">
            <a:avLst/>
          </a:prstGeom>
          <a:solidFill>
            <a:srgbClr val="00BEBC"/>
          </a:solidFill>
          <a:ln w="12700">
            <a:miter lim="400000"/>
          </a:ln>
        </p:spPr>
        <p:txBody>
          <a:bodyPr lIns="25400" tIns="25400" rIns="25400" bIns="25400" anchor="ctr"/>
          <a:lstStyle/>
          <a:p>
            <a:pPr algn="ctr">
              <a:lnSpc>
                <a:spcPct val="100000"/>
              </a:lnSpc>
              <a:defRPr sz="3200">
                <a:solidFill>
                  <a:srgbClr val="FFFFFF"/>
                </a:solidFill>
                <a:latin typeface="Helvetica Light"/>
                <a:ea typeface="Helvetica Light"/>
                <a:cs typeface="Helvetica Light"/>
                <a:sym typeface="Helvetica Light"/>
              </a:defRPr>
            </a:pPr>
            <a:endParaRPr sz="1600"/>
          </a:p>
        </p:txBody>
      </p:sp>
      <p:sp>
        <p:nvSpPr>
          <p:cNvPr id="25" name="Rechteck"/>
          <p:cNvSpPr/>
          <p:nvPr/>
        </p:nvSpPr>
        <p:spPr>
          <a:xfrm>
            <a:off x="-124091" y="5596128"/>
            <a:ext cx="12486779" cy="1408176"/>
          </a:xfrm>
          <a:prstGeom prst="rect">
            <a:avLst/>
          </a:prstGeom>
          <a:solidFill>
            <a:schemeClr val="bg1"/>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31" name="Picture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6426" y="2023652"/>
            <a:ext cx="2756911" cy="4258277"/>
          </a:xfrm>
          <a:prstGeom prst="rect">
            <a:avLst/>
          </a:prstGeom>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4184" y="2133380"/>
            <a:ext cx="2748015" cy="4258277"/>
          </a:xfrm>
          <a:prstGeom prst="rect">
            <a:avLst/>
          </a:prstGeom>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1603" y="2506869"/>
            <a:ext cx="2838853" cy="4258277"/>
          </a:xfrm>
          <a:prstGeom prst="rect">
            <a:avLst/>
          </a:prstGeom>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2004" y="2374282"/>
            <a:ext cx="2799964" cy="4258277"/>
          </a:xfrm>
          <a:prstGeom prst="rect">
            <a:avLst/>
          </a:prstGeom>
        </p:spPr>
      </p:pic>
      <p:sp>
        <p:nvSpPr>
          <p:cNvPr id="9" name="Rectangle 27"/>
          <p:cNvSpPr txBox="1"/>
          <p:nvPr/>
        </p:nvSpPr>
        <p:spPr>
          <a:xfrm>
            <a:off x="7174247" y="3809965"/>
            <a:ext cx="8991480" cy="156978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6000" kern="0" spc="300">
                <a:solidFill>
                  <a:schemeClr val="bg1"/>
                </a:solidFill>
              </a:rPr>
              <a:t>NEW </a:t>
            </a:r>
            <a:br>
              <a:rPr lang="en-US" sz="6000" kern="0" spc="300">
                <a:solidFill>
                  <a:schemeClr val="bg1"/>
                </a:solidFill>
              </a:rPr>
            </a:br>
            <a:r>
              <a:rPr lang="en-US" sz="6000" kern="0" spc="300">
                <a:solidFill>
                  <a:schemeClr val="bg1"/>
                </a:solidFill>
              </a:rPr>
              <a:t>PRODUCTS</a:t>
            </a:r>
            <a:endParaRPr sz="6000" kern="0" spc="300" dirty="0">
              <a:solidFill>
                <a:schemeClr val="bg1"/>
              </a:solidFill>
            </a:endParaRPr>
          </a:p>
        </p:txBody>
      </p:sp>
      <p:pic>
        <p:nvPicPr>
          <p:cNvPr id="17" name="Picture 16">
            <a:extLst>
              <a:ext uri="{FF2B5EF4-FFF2-40B4-BE49-F238E27FC236}">
                <a16:creationId xmlns:a16="http://schemas.microsoft.com/office/drawing/2014/main" id="{081F72A3-A27D-46FC-9F9F-009EFAD4F44A}"/>
              </a:ext>
            </a:extLst>
          </p:cNvPr>
          <p:cNvPicPr>
            <a:picLocks noChangeAspect="1"/>
          </p:cNvPicPr>
          <p:nvPr/>
        </p:nvPicPr>
        <p:blipFill>
          <a:blip r:embed="rId6"/>
          <a:stretch>
            <a:fillRect/>
          </a:stretch>
        </p:blipFill>
        <p:spPr>
          <a:xfrm>
            <a:off x="504067" y="2536350"/>
            <a:ext cx="2109472" cy="1871980"/>
          </a:xfrm>
          <a:prstGeom prst="rect">
            <a:avLst/>
          </a:prstGeom>
        </p:spPr>
      </p:pic>
    </p:spTree>
    <p:extLst>
      <p:ext uri="{BB962C8B-B14F-4D97-AF65-F5344CB8AC3E}">
        <p14:creationId xmlns:p14="http://schemas.microsoft.com/office/powerpoint/2010/main" val="25719526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Rechteck"/>
          <p:cNvSpPr/>
          <p:nvPr/>
        </p:nvSpPr>
        <p:spPr>
          <a:xfrm>
            <a:off x="7881838" y="1406769"/>
            <a:ext cx="4310162" cy="4290646"/>
          </a:xfrm>
          <a:prstGeom prst="rect">
            <a:avLst/>
          </a:prstGeom>
          <a:solidFill>
            <a:srgbClr val="00BEBC"/>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4" name="Picture Placeholder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6650" r="16650"/>
          <a:stretch>
            <a:fillRect/>
          </a:stretch>
        </p:blipFill>
        <p:spPr>
          <a:xfrm flipH="1">
            <a:off x="5345723" y="1925638"/>
            <a:ext cx="3191757" cy="3175000"/>
          </a:xfrm>
          <a:ln w="28575">
            <a:solidFill>
              <a:schemeClr val="bg1"/>
            </a:solidFill>
          </a:ln>
        </p:spPr>
      </p:pic>
      <p:sp>
        <p:nvSpPr>
          <p:cNvPr id="9" name="Rectangle 27"/>
          <p:cNvSpPr txBox="1"/>
          <p:nvPr/>
        </p:nvSpPr>
        <p:spPr>
          <a:xfrm>
            <a:off x="632406" y="862540"/>
            <a:ext cx="5292905" cy="978729"/>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3600" kern="0" dirty="0">
                <a:solidFill>
                  <a:srgbClr val="00BEBC"/>
                </a:solidFill>
              </a:rPr>
              <a:t>FOAMING BROWN</a:t>
            </a:r>
            <a:br>
              <a:rPr lang="en-US" sz="3600" kern="0" dirty="0">
                <a:solidFill>
                  <a:srgbClr val="00BEBC"/>
                </a:solidFill>
              </a:rPr>
            </a:br>
            <a:r>
              <a:rPr lang="en-US" sz="3600" kern="0" dirty="0">
                <a:solidFill>
                  <a:srgbClr val="00BEBC"/>
                </a:solidFill>
              </a:rPr>
              <a:t>SUGAR SCRUB</a:t>
            </a:r>
            <a:endParaRPr sz="3600" kern="0" dirty="0">
              <a:solidFill>
                <a:srgbClr val="00BEBC"/>
              </a:solidFill>
            </a:endParaRPr>
          </a:p>
        </p:txBody>
      </p:sp>
      <p:sp>
        <p:nvSpPr>
          <p:cNvPr id="10"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881533" y="2245785"/>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Brown sugar crystals gently polish away dull, rough skin</a:t>
            </a:r>
            <a:endParaRPr lang="en-US" sz="2000" dirty="0">
              <a:latin typeface="Montserrat" charset="0"/>
              <a:ea typeface="Montserrat" charset="0"/>
              <a:cs typeface="Montserrat" charset="0"/>
            </a:endParaRPr>
          </a:p>
        </p:txBody>
      </p:sp>
      <p:sp>
        <p:nvSpPr>
          <p:cNvPr id="11"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881532" y="3072027"/>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Walnut shell powder exfoliates </a:t>
            </a:r>
            <a:br>
              <a:rPr lang="en-US" sz="2000" dirty="0">
                <a:solidFill>
                  <a:prstClr val="black"/>
                </a:solidFill>
                <a:latin typeface="Montserrat" charset="0"/>
                <a:ea typeface="Montserrat" charset="0"/>
                <a:cs typeface="Montserrat" charset="0"/>
              </a:rPr>
            </a:br>
            <a:r>
              <a:rPr lang="en-US" sz="2000" dirty="0">
                <a:solidFill>
                  <a:prstClr val="black"/>
                </a:solidFill>
                <a:latin typeface="Montserrat" charset="0"/>
                <a:ea typeface="Montserrat" charset="0"/>
                <a:cs typeface="Montserrat" charset="0"/>
              </a:rPr>
              <a:t>to soften skin</a:t>
            </a:r>
            <a:endParaRPr lang="en-US" sz="2000" dirty="0">
              <a:latin typeface="Montserrat" charset="0"/>
              <a:ea typeface="Montserrat" charset="0"/>
              <a:cs typeface="Montserrat" charset="0"/>
            </a:endParaRPr>
          </a:p>
        </p:txBody>
      </p:sp>
      <p:sp>
        <p:nvSpPr>
          <p:cNvPr id="12"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881533" y="3933720"/>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Foaming action cleanses skin </a:t>
            </a:r>
            <a:br>
              <a:rPr lang="en-US" sz="2000" dirty="0">
                <a:solidFill>
                  <a:prstClr val="black"/>
                </a:solidFill>
                <a:latin typeface="Montserrat" charset="0"/>
                <a:ea typeface="Montserrat" charset="0"/>
                <a:cs typeface="Montserrat" charset="0"/>
              </a:rPr>
            </a:br>
            <a:r>
              <a:rPr lang="en-US" sz="2000" dirty="0">
                <a:solidFill>
                  <a:prstClr val="black"/>
                </a:solidFill>
                <a:latin typeface="Montserrat" charset="0"/>
                <a:ea typeface="Montserrat" charset="0"/>
                <a:cs typeface="Montserrat" charset="0"/>
              </a:rPr>
              <a:t>of dirt and impurities</a:t>
            </a:r>
            <a:endParaRPr lang="en-US" sz="2000" dirty="0">
              <a:latin typeface="Montserrat" charset="0"/>
              <a:ea typeface="Montserrat" charset="0"/>
              <a:cs typeface="Montserrat" charset="0"/>
            </a:endParaRPr>
          </a:p>
        </p:txBody>
      </p:sp>
      <p:sp>
        <p:nvSpPr>
          <p:cNvPr id="13"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881533" y="4791469"/>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Leaves skin looking smooth </a:t>
            </a:r>
            <a:br>
              <a:rPr lang="en-US" sz="2000" dirty="0">
                <a:solidFill>
                  <a:prstClr val="black"/>
                </a:solidFill>
                <a:latin typeface="Montserrat" charset="0"/>
                <a:ea typeface="Montserrat" charset="0"/>
                <a:cs typeface="Montserrat" charset="0"/>
              </a:rPr>
            </a:br>
            <a:r>
              <a:rPr lang="en-US" sz="2000" dirty="0">
                <a:solidFill>
                  <a:prstClr val="black"/>
                </a:solidFill>
                <a:latin typeface="Montserrat" charset="0"/>
                <a:ea typeface="Montserrat" charset="0"/>
                <a:cs typeface="Montserrat" charset="0"/>
              </a:rPr>
              <a:t>and refreshed</a:t>
            </a:r>
            <a:endParaRPr lang="en-US" sz="2000" dirty="0">
              <a:latin typeface="Montserrat" charset="0"/>
              <a:ea typeface="Montserrat" charset="0"/>
              <a:cs typeface="Montserrat" charset="0"/>
            </a:endParaRPr>
          </a:p>
        </p:txBody>
      </p:sp>
      <p:sp>
        <p:nvSpPr>
          <p:cNvPr id="14"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881533" y="5625234"/>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Pleasant, subtle scent of </a:t>
            </a:r>
            <a:br>
              <a:rPr lang="en-US" sz="2000" dirty="0">
                <a:solidFill>
                  <a:prstClr val="black"/>
                </a:solidFill>
                <a:latin typeface="Montserrat" charset="0"/>
                <a:ea typeface="Montserrat" charset="0"/>
                <a:cs typeface="Montserrat" charset="0"/>
              </a:rPr>
            </a:br>
            <a:r>
              <a:rPr lang="en-US" sz="2000" dirty="0">
                <a:solidFill>
                  <a:prstClr val="black"/>
                </a:solidFill>
                <a:latin typeface="Montserrat" charset="0"/>
                <a:ea typeface="Montserrat" charset="0"/>
                <a:cs typeface="Montserrat" charset="0"/>
              </a:rPr>
              <a:t>brown sugar</a:t>
            </a:r>
            <a:endParaRPr lang="en-US" sz="2000" dirty="0">
              <a:latin typeface="Montserrat" charset="0"/>
              <a:ea typeface="Montserrat" charset="0"/>
              <a:cs typeface="Montserrat"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6633" y="-5140"/>
            <a:ext cx="4425706" cy="6858000"/>
          </a:xfrm>
          <a:prstGeom prst="rect">
            <a:avLst/>
          </a:prstGeom>
        </p:spPr>
      </p:pic>
      <p:cxnSp>
        <p:nvCxnSpPr>
          <p:cNvPr id="19" name="Straight Connector 18"/>
          <p:cNvCxnSpPr/>
          <p:nvPr/>
        </p:nvCxnSpPr>
        <p:spPr>
          <a:xfrm>
            <a:off x="713901" y="2321056"/>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a:off x="713901" y="3165586"/>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713901" y="4027279"/>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a:off x="713901" y="4885028"/>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a:off x="713901" y="5700505"/>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4" name="Rectangle 23"/>
          <p:cNvSpPr/>
          <p:nvPr/>
        </p:nvSpPr>
        <p:spPr>
          <a:xfrm>
            <a:off x="0" y="0"/>
            <a:ext cx="298088" cy="6858000"/>
          </a:xfrm>
          <a:prstGeom prst="rect">
            <a:avLst/>
          </a:prstGeom>
          <a:solidFill>
            <a:srgbClr val="00BE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B48A687C-738B-4721-AC5F-935C2687C856}"/>
              </a:ext>
            </a:extLst>
          </p:cNvPr>
          <p:cNvSpPr txBox="1"/>
          <p:nvPr/>
        </p:nvSpPr>
        <p:spPr>
          <a:xfrm>
            <a:off x="9617380" y="6302636"/>
            <a:ext cx="2075093" cy="400110"/>
          </a:xfrm>
          <a:prstGeom prst="rect">
            <a:avLst/>
          </a:prstGeom>
          <a:noFill/>
        </p:spPr>
        <p:txBody>
          <a:bodyPr wrap="square" rtlCol="0">
            <a:spAutoFit/>
          </a:bodyPr>
          <a:lstStyle/>
          <a:p>
            <a:r>
              <a:rPr lang="en-US" sz="2000" dirty="0"/>
              <a:t>SG12016</a:t>
            </a:r>
            <a:endParaRPr lang="en-GB" sz="2000" dirty="0"/>
          </a:p>
        </p:txBody>
      </p:sp>
    </p:spTree>
    <p:extLst>
      <p:ext uri="{BB962C8B-B14F-4D97-AF65-F5344CB8AC3E}">
        <p14:creationId xmlns:p14="http://schemas.microsoft.com/office/powerpoint/2010/main" val="9885904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3"/>
          </p:nvPr>
        </p:nvPicPr>
        <p:blipFill>
          <a:blip r:embed="rId2" cstate="screen">
            <a:extLst>
              <a:ext uri="{28A0092B-C50C-407E-A947-70E740481C1C}">
                <a14:useLocalDpi xmlns:a14="http://schemas.microsoft.com/office/drawing/2010/main"/>
              </a:ext>
            </a:extLst>
          </a:blip>
          <a:srcRect t="7869" b="7869"/>
          <a:stretch>
            <a:fillRect/>
          </a:stretch>
        </p:blipFill>
        <p:spPr>
          <a:xfrm flipH="1">
            <a:off x="-6227" y="0"/>
            <a:ext cx="12198226" cy="6858001"/>
          </a:xfrm>
        </p:spPr>
      </p:pic>
      <p:sp>
        <p:nvSpPr>
          <p:cNvPr id="739" name="Rechteck"/>
          <p:cNvSpPr/>
          <p:nvPr/>
        </p:nvSpPr>
        <p:spPr>
          <a:xfrm>
            <a:off x="12061" y="3155541"/>
            <a:ext cx="5401187" cy="3025804"/>
          </a:xfrm>
          <a:prstGeom prst="rect">
            <a:avLst/>
          </a:prstGeom>
          <a:solidFill>
            <a:srgbClr val="00BEBC"/>
          </a:solidFill>
          <a:ln w="12700">
            <a:miter lim="400000"/>
          </a:ln>
        </p:spPr>
        <p:txBody>
          <a:bodyPr lIns="25400" tIns="25400" rIns="25400" bIns="25400" anchor="ctr"/>
          <a:lstStyle/>
          <a:p>
            <a:pPr algn="ctr">
              <a:lnSpc>
                <a:spcPct val="100000"/>
              </a:lnSpc>
              <a:defRPr sz="3200">
                <a:solidFill>
                  <a:srgbClr val="FFFFFF"/>
                </a:solidFill>
                <a:latin typeface="Helvetica Light"/>
                <a:ea typeface="Helvetica Light"/>
                <a:cs typeface="Helvetica Light"/>
                <a:sym typeface="Helvetica Light"/>
              </a:defRPr>
            </a:pPr>
            <a:endParaRPr sz="1600"/>
          </a:p>
        </p:txBody>
      </p:sp>
      <p:sp>
        <p:nvSpPr>
          <p:cNvPr id="8" name="Rectangle 27"/>
          <p:cNvSpPr txBox="1"/>
          <p:nvPr/>
        </p:nvSpPr>
        <p:spPr>
          <a:xfrm>
            <a:off x="540967" y="918882"/>
            <a:ext cx="4083418" cy="186512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3600" kern="0" dirty="0">
                <a:solidFill>
                  <a:schemeClr val="bg2">
                    <a:lumMod val="25000"/>
                  </a:schemeClr>
                </a:solidFill>
              </a:rPr>
              <a:t>NOURISHING BROWN SUGAR BATH AND SHOWER GEL</a:t>
            </a:r>
            <a:endParaRPr sz="3600" kern="0" dirty="0">
              <a:solidFill>
                <a:schemeClr val="bg2">
                  <a:lumMod val="25000"/>
                </a:schemeClr>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5099" y="139585"/>
            <a:ext cx="4572000" cy="6858000"/>
          </a:xfrm>
          <a:prstGeom prst="rect">
            <a:avLst/>
          </a:prstGeom>
        </p:spPr>
      </p:pic>
      <p:sp>
        <p:nvSpPr>
          <p:cNvPr id="10"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803187" y="3452626"/>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schemeClr val="bg1"/>
                </a:solidFill>
                <a:latin typeface="Montserrat" charset="0"/>
                <a:ea typeface="Montserrat" charset="0"/>
                <a:cs typeface="Montserrat" charset="0"/>
              </a:rPr>
              <a:t>NOURISHING LATHER </a:t>
            </a:r>
            <a:br>
              <a:rPr lang="en-US" sz="2000" dirty="0">
                <a:solidFill>
                  <a:schemeClr val="bg1"/>
                </a:solidFill>
                <a:latin typeface="Montserrat" charset="0"/>
                <a:ea typeface="Montserrat" charset="0"/>
                <a:cs typeface="Montserrat" charset="0"/>
              </a:rPr>
            </a:br>
            <a:r>
              <a:rPr lang="en-US" sz="2000" dirty="0">
                <a:solidFill>
                  <a:schemeClr val="bg1"/>
                </a:solidFill>
                <a:latin typeface="Montserrat" charset="0"/>
                <a:ea typeface="Montserrat" charset="0"/>
                <a:cs typeface="Montserrat" charset="0"/>
              </a:rPr>
              <a:t>CLEANSES THE BODY</a:t>
            </a:r>
          </a:p>
        </p:txBody>
      </p:sp>
      <p:sp>
        <p:nvSpPr>
          <p:cNvPr id="5" name="Rectangle 4"/>
          <p:cNvSpPr/>
          <p:nvPr/>
        </p:nvSpPr>
        <p:spPr>
          <a:xfrm>
            <a:off x="750801" y="4405032"/>
            <a:ext cx="6096000" cy="707886"/>
          </a:xfrm>
          <a:prstGeom prst="rect">
            <a:avLst/>
          </a:prstGeom>
        </p:spPr>
        <p:txBody>
          <a:bodyPr>
            <a:spAutoFit/>
          </a:bodyPr>
          <a:lstStyle/>
          <a:p>
            <a:r>
              <a:rPr lang="en-US" sz="2000" dirty="0">
                <a:solidFill>
                  <a:schemeClr val="bg1"/>
                </a:solidFill>
                <a:latin typeface="Montserrat" charset="0"/>
                <a:ea typeface="Montserrat" charset="0"/>
                <a:cs typeface="Montserrat" charset="0"/>
              </a:rPr>
              <a:t>DOES NOT DRY OUT </a:t>
            </a:r>
            <a:br>
              <a:rPr lang="en-US" sz="2000" dirty="0">
                <a:solidFill>
                  <a:schemeClr val="bg1"/>
                </a:solidFill>
                <a:latin typeface="Montserrat" charset="0"/>
                <a:ea typeface="Montserrat" charset="0"/>
                <a:cs typeface="Montserrat" charset="0"/>
              </a:rPr>
            </a:br>
            <a:r>
              <a:rPr lang="en-US" sz="2000" dirty="0">
                <a:solidFill>
                  <a:schemeClr val="bg1"/>
                </a:solidFill>
                <a:latin typeface="Montserrat" charset="0"/>
                <a:ea typeface="Montserrat" charset="0"/>
                <a:cs typeface="Montserrat" charset="0"/>
              </a:rPr>
              <a:t>SKIN LIKE BAR SOAP </a:t>
            </a:r>
          </a:p>
        </p:txBody>
      </p:sp>
      <p:sp>
        <p:nvSpPr>
          <p:cNvPr id="6" name="Rectangle 5"/>
          <p:cNvSpPr/>
          <p:nvPr/>
        </p:nvSpPr>
        <p:spPr>
          <a:xfrm>
            <a:off x="754796" y="5262295"/>
            <a:ext cx="4442242" cy="707886"/>
          </a:xfrm>
          <a:prstGeom prst="rect">
            <a:avLst/>
          </a:prstGeom>
        </p:spPr>
        <p:txBody>
          <a:bodyPr wrap="none">
            <a:spAutoFit/>
          </a:bodyPr>
          <a:lstStyle/>
          <a:p>
            <a:r>
              <a:rPr lang="en-US" sz="2000" dirty="0">
                <a:solidFill>
                  <a:schemeClr val="bg1"/>
                </a:solidFill>
                <a:latin typeface="Montserrat" charset="0"/>
                <a:ea typeface="Montserrat" charset="0"/>
                <a:cs typeface="Montserrat" charset="0"/>
              </a:rPr>
              <a:t>LEAVES SKIN DELICATELY </a:t>
            </a:r>
            <a:br>
              <a:rPr lang="en-US" sz="2000" dirty="0">
                <a:solidFill>
                  <a:schemeClr val="bg1"/>
                </a:solidFill>
                <a:latin typeface="Montserrat" charset="0"/>
                <a:ea typeface="Montserrat" charset="0"/>
                <a:cs typeface="Montserrat" charset="0"/>
              </a:rPr>
            </a:br>
            <a:r>
              <a:rPr lang="en-US" sz="2000" dirty="0">
                <a:solidFill>
                  <a:schemeClr val="bg1"/>
                </a:solidFill>
                <a:latin typeface="Montserrat" charset="0"/>
                <a:ea typeface="Montserrat" charset="0"/>
                <a:cs typeface="Montserrat" charset="0"/>
              </a:rPr>
              <a:t>SCENTED WITH BROWN SUGAR </a:t>
            </a:r>
          </a:p>
        </p:txBody>
      </p:sp>
      <p:pic>
        <p:nvPicPr>
          <p:cNvPr id="7" name="Picture 6"/>
          <p:cNvPicPr>
            <a:picLocks noChangeAspect="1"/>
          </p:cNvPicPr>
          <p:nvPr/>
        </p:nvPicPr>
        <p:blipFill>
          <a:blip r:embed="rId4"/>
          <a:stretch>
            <a:fillRect/>
          </a:stretch>
        </p:blipFill>
        <p:spPr>
          <a:xfrm>
            <a:off x="9108158" y="7395282"/>
            <a:ext cx="1917700" cy="1701800"/>
          </a:xfrm>
          <a:prstGeom prst="rect">
            <a:avLst/>
          </a:prstGeom>
        </p:spPr>
      </p:pic>
      <p:sp>
        <p:nvSpPr>
          <p:cNvPr id="11" name="Rectangle 10"/>
          <p:cNvSpPr/>
          <p:nvPr/>
        </p:nvSpPr>
        <p:spPr>
          <a:xfrm>
            <a:off x="-1" y="0"/>
            <a:ext cx="298088" cy="685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16" name="Straight Connector 15"/>
          <p:cNvCxnSpPr/>
          <p:nvPr/>
        </p:nvCxnSpPr>
        <p:spPr>
          <a:xfrm>
            <a:off x="647655" y="3531467"/>
            <a:ext cx="0" cy="479729"/>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p:cNvCxnSpPr/>
          <p:nvPr/>
        </p:nvCxnSpPr>
        <p:spPr>
          <a:xfrm>
            <a:off x="647655" y="4493661"/>
            <a:ext cx="0" cy="479729"/>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8" name="Straight Connector 17"/>
          <p:cNvCxnSpPr/>
          <p:nvPr/>
        </p:nvCxnSpPr>
        <p:spPr>
          <a:xfrm>
            <a:off x="647655" y="5355354"/>
            <a:ext cx="0" cy="479729"/>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F517FB7D-17BF-41E2-A297-05574B0F4E2C}"/>
              </a:ext>
            </a:extLst>
          </p:cNvPr>
          <p:cNvSpPr txBox="1"/>
          <p:nvPr/>
        </p:nvSpPr>
        <p:spPr>
          <a:xfrm>
            <a:off x="10040553" y="6340443"/>
            <a:ext cx="2075093" cy="400110"/>
          </a:xfrm>
          <a:prstGeom prst="rect">
            <a:avLst/>
          </a:prstGeom>
          <a:noFill/>
        </p:spPr>
        <p:txBody>
          <a:bodyPr wrap="square" rtlCol="0">
            <a:spAutoFit/>
          </a:bodyPr>
          <a:lstStyle/>
          <a:p>
            <a:r>
              <a:rPr lang="en-US" sz="2000" dirty="0"/>
              <a:t>SG12026</a:t>
            </a:r>
            <a:endParaRPr lang="en-GB" sz="2000" dirty="0"/>
          </a:p>
        </p:txBody>
      </p:sp>
    </p:spTree>
    <p:extLst>
      <p:ext uri="{BB962C8B-B14F-4D97-AF65-F5344CB8AC3E}">
        <p14:creationId xmlns:p14="http://schemas.microsoft.com/office/powerpoint/2010/main" val="120124711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Foliennummer"/>
          <p:cNvSpPr txBox="1">
            <a:spLocks noGrp="1"/>
          </p:cNvSpPr>
          <p:nvPr>
            <p:ph type="sldNum" sz="quarter" idx="2"/>
          </p:nvPr>
        </p:nvSpPr>
        <p:spPr>
          <a:xfrm>
            <a:off x="11241208" y="6223000"/>
            <a:ext cx="315792" cy="28725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pic>
        <p:nvPicPr>
          <p:cNvPr id="2" name="Picture Placeholder 1"/>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l="26981" r="7484"/>
          <a:stretch/>
        </p:blipFill>
        <p:spPr>
          <a:xfrm>
            <a:off x="5449824" y="0"/>
            <a:ext cx="6742176" cy="6858000"/>
          </a:xfrm>
        </p:spPr>
      </p:pic>
      <p:sp>
        <p:nvSpPr>
          <p:cNvPr id="7" name="Rectangle 27"/>
          <p:cNvSpPr txBox="1"/>
          <p:nvPr/>
        </p:nvSpPr>
        <p:spPr>
          <a:xfrm>
            <a:off x="570485" y="1040448"/>
            <a:ext cx="4083418" cy="1421928"/>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3600" kern="0" dirty="0">
                <a:solidFill>
                  <a:srgbClr val="00BEBC"/>
                </a:solidFill>
              </a:rPr>
              <a:t>MOISTURIZING</a:t>
            </a:r>
            <a:br>
              <a:rPr lang="en-US" sz="3600" kern="0" dirty="0">
                <a:solidFill>
                  <a:srgbClr val="00BEBC"/>
                </a:solidFill>
              </a:rPr>
            </a:br>
            <a:r>
              <a:rPr lang="en-US" sz="3600" kern="0" dirty="0">
                <a:solidFill>
                  <a:srgbClr val="00BEBC"/>
                </a:solidFill>
              </a:rPr>
              <a:t>BROWN SUGAR</a:t>
            </a:r>
            <a:br>
              <a:rPr lang="en-US" sz="3600" kern="0" dirty="0">
                <a:solidFill>
                  <a:srgbClr val="00BEBC"/>
                </a:solidFill>
              </a:rPr>
            </a:br>
            <a:r>
              <a:rPr lang="en-US" sz="3600" kern="0" dirty="0">
                <a:solidFill>
                  <a:srgbClr val="00BEBC"/>
                </a:solidFill>
              </a:rPr>
              <a:t>BODY LOTION</a:t>
            </a:r>
            <a:endParaRPr sz="3600" kern="0" dirty="0">
              <a:solidFill>
                <a:srgbClr val="00BEBC"/>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9406" y="164095"/>
            <a:ext cx="4509370" cy="6858000"/>
          </a:xfrm>
          <a:prstGeom prst="rect">
            <a:avLst/>
          </a:prstGeom>
        </p:spPr>
      </p:pic>
      <p:sp>
        <p:nvSpPr>
          <p:cNvPr id="15" name="Rectangle 14"/>
          <p:cNvSpPr/>
          <p:nvPr/>
        </p:nvSpPr>
        <p:spPr>
          <a:xfrm>
            <a:off x="5449822" y="0"/>
            <a:ext cx="298088" cy="6858000"/>
          </a:xfrm>
          <a:prstGeom prst="rect">
            <a:avLst/>
          </a:prstGeom>
          <a:solidFill>
            <a:srgbClr val="00BE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0"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701190" y="2926246"/>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MOISTURISES THE BODY FOR SMOOTHER-FEELING SKIN</a:t>
            </a:r>
            <a:endParaRPr lang="en-US" sz="2000" dirty="0">
              <a:latin typeface="Montserrat" charset="0"/>
              <a:ea typeface="Montserrat" charset="0"/>
              <a:cs typeface="Montserrat" charset="0"/>
            </a:endParaRPr>
          </a:p>
        </p:txBody>
      </p:sp>
      <p:sp>
        <p:nvSpPr>
          <p:cNvPr id="31"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701189" y="3913906"/>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CONDITIONS TO </a:t>
            </a:r>
            <a:r>
              <a:rPr lang="en-US" sz="2000">
                <a:solidFill>
                  <a:prstClr val="black"/>
                </a:solidFill>
                <a:latin typeface="Montserrat" charset="0"/>
                <a:ea typeface="Montserrat" charset="0"/>
                <a:cs typeface="Montserrat" charset="0"/>
              </a:rPr>
              <a:t>RELIEVE </a:t>
            </a:r>
            <a:br>
              <a:rPr lang="en-US" sz="2000">
                <a:solidFill>
                  <a:prstClr val="black"/>
                </a:solidFill>
                <a:latin typeface="Montserrat" charset="0"/>
                <a:ea typeface="Montserrat" charset="0"/>
                <a:cs typeface="Montserrat" charset="0"/>
              </a:rPr>
            </a:br>
            <a:r>
              <a:rPr lang="en-US" sz="2000">
                <a:solidFill>
                  <a:prstClr val="black"/>
                </a:solidFill>
                <a:latin typeface="Montserrat" charset="0"/>
                <a:ea typeface="Montserrat" charset="0"/>
                <a:cs typeface="Montserrat" charset="0"/>
              </a:rPr>
              <a:t>DRY </a:t>
            </a:r>
            <a:r>
              <a:rPr lang="en-US" sz="2000" dirty="0">
                <a:solidFill>
                  <a:prstClr val="black"/>
                </a:solidFill>
                <a:latin typeface="Montserrat" charset="0"/>
                <a:ea typeface="Montserrat" charset="0"/>
                <a:cs typeface="Montserrat" charset="0"/>
              </a:rPr>
              <a:t>SKIN</a:t>
            </a:r>
            <a:endParaRPr lang="en-US" sz="2000" dirty="0">
              <a:latin typeface="Montserrat" charset="0"/>
              <a:ea typeface="Montserrat" charset="0"/>
              <a:cs typeface="Montserrat" charset="0"/>
            </a:endParaRPr>
          </a:p>
        </p:txBody>
      </p:sp>
      <p:sp>
        <p:nvSpPr>
          <p:cNvPr id="32"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701190" y="4901567"/>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LEAVES SKIN DELICATELY SCENTED WITH BROWN SUGAR  </a:t>
            </a:r>
            <a:endParaRPr lang="en-US" sz="2000" dirty="0">
              <a:latin typeface="Montserrat" charset="0"/>
              <a:ea typeface="Montserrat" charset="0"/>
              <a:cs typeface="Montserrat" charset="0"/>
            </a:endParaRPr>
          </a:p>
        </p:txBody>
      </p:sp>
      <p:cxnSp>
        <p:nvCxnSpPr>
          <p:cNvPr id="33" name="Straight Connector 32"/>
          <p:cNvCxnSpPr/>
          <p:nvPr/>
        </p:nvCxnSpPr>
        <p:spPr>
          <a:xfrm>
            <a:off x="507695" y="3019805"/>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Connector 34"/>
          <p:cNvCxnSpPr/>
          <p:nvPr/>
        </p:nvCxnSpPr>
        <p:spPr>
          <a:xfrm>
            <a:off x="507695" y="4995126"/>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6" name="Straight Connector 35"/>
          <p:cNvCxnSpPr/>
          <p:nvPr/>
        </p:nvCxnSpPr>
        <p:spPr>
          <a:xfrm>
            <a:off x="507695" y="4007465"/>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6782B2B8-9E3A-4BD1-B8F1-80AE230E0FDD}"/>
              </a:ext>
            </a:extLst>
          </p:cNvPr>
          <p:cNvSpPr txBox="1"/>
          <p:nvPr/>
        </p:nvSpPr>
        <p:spPr>
          <a:xfrm>
            <a:off x="10116907" y="6457890"/>
            <a:ext cx="2075093" cy="400110"/>
          </a:xfrm>
          <a:prstGeom prst="rect">
            <a:avLst/>
          </a:prstGeom>
          <a:noFill/>
        </p:spPr>
        <p:txBody>
          <a:bodyPr wrap="square" rtlCol="0">
            <a:spAutoFit/>
          </a:bodyPr>
          <a:lstStyle/>
          <a:p>
            <a:r>
              <a:rPr lang="en-US" sz="2000" dirty="0"/>
              <a:t>SG12028</a:t>
            </a:r>
            <a:endParaRPr lang="en-GB" sz="2000" dirty="0"/>
          </a:p>
        </p:txBody>
      </p:sp>
    </p:spTree>
    <p:extLst>
      <p:ext uri="{BB962C8B-B14F-4D97-AF65-F5344CB8AC3E}">
        <p14:creationId xmlns:p14="http://schemas.microsoft.com/office/powerpoint/2010/main" val="5294672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2"/>
          <p:cNvPicPr>
            <a:picLocks noChangeAspect="1"/>
          </p:cNvPicPr>
          <p:nvPr/>
        </p:nvPicPr>
        <p:blipFill rotWithShape="1">
          <a:blip r:embed="rId2" cstate="screen">
            <a:extLst>
              <a:ext uri="{28A0092B-C50C-407E-A947-70E740481C1C}">
                <a14:useLocalDpi xmlns:a14="http://schemas.microsoft.com/office/drawing/2010/main"/>
              </a:ext>
            </a:extLst>
          </a:blip>
          <a:srcRect l="27017" r="21758"/>
          <a:stretch/>
        </p:blipFill>
        <p:spPr>
          <a:xfrm flipH="1">
            <a:off x="0" y="-28575"/>
            <a:ext cx="5102352" cy="6858000"/>
          </a:xfrm>
          <a:prstGeom prst="rect">
            <a:avLst/>
          </a:prstGeom>
          <a:blipFill>
            <a:blip r:embed="rId3" cstate="screen">
              <a:extLst>
                <a:ext uri="{28A0092B-C50C-407E-A947-70E740481C1C}">
                  <a14:useLocalDpi xmlns:a14="http://schemas.microsoft.com/office/drawing/2010/main"/>
                </a:ext>
              </a:extLst>
            </a:blip>
            <a:stretch>
              <a:fillRect/>
            </a:stretch>
          </a:blipFill>
          <a:ln w="12700">
            <a:miter lim="400000"/>
          </a:ln>
          <a:extLst>
            <a:ext uri="{C572A759-6A51-4108-AA02-DFA0A04FC94B}">
              <ma14:wrappingTextBoxFlag xmlns="" xmlns:ma14="http://schemas.microsoft.com/office/mac/drawingml/2011/main" val="1"/>
            </a:ext>
          </a:extLst>
        </p:spPr>
      </p:pic>
      <p:sp>
        <p:nvSpPr>
          <p:cNvPr id="905" name="Rechteck"/>
          <p:cNvSpPr/>
          <p:nvPr/>
        </p:nvSpPr>
        <p:spPr>
          <a:xfrm>
            <a:off x="-124091" y="5615428"/>
            <a:ext cx="12316091" cy="1242572"/>
          </a:xfrm>
          <a:prstGeom prst="rect">
            <a:avLst/>
          </a:prstGeom>
          <a:solidFill>
            <a:srgbClr val="00BEBC"/>
          </a:solidFill>
          <a:ln w="12700">
            <a:miter lim="400000"/>
          </a:ln>
        </p:spPr>
        <p:txBody>
          <a:bodyPr lIns="25400" tIns="25400" rIns="25400" bIns="25400" anchor="ctr"/>
          <a:lstStyle/>
          <a:p>
            <a:pPr algn="ctr" defTabSz="412750" hangingPunct="0">
              <a:defRPr sz="3200">
                <a:solidFill>
                  <a:srgbClr val="FFFFFF"/>
                </a:solidFill>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sp>
        <p:nvSpPr>
          <p:cNvPr id="7" name="Rectangle 27"/>
          <p:cNvSpPr txBox="1"/>
          <p:nvPr/>
        </p:nvSpPr>
        <p:spPr>
          <a:xfrm>
            <a:off x="6793434" y="654557"/>
            <a:ext cx="4083418" cy="1421928"/>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lvl1pPr>
              <a:lnSpc>
                <a:spcPct val="80000"/>
              </a:lnSpc>
              <a:defRPr sz="7200">
                <a:solidFill>
                  <a:srgbClr val="19227C"/>
                </a:solidFill>
                <a:latin typeface="+mn-lt"/>
                <a:ea typeface="+mn-ea"/>
                <a:cs typeface="+mn-cs"/>
                <a:sym typeface="Futura Bold"/>
              </a:defRPr>
            </a:lvl1pPr>
          </a:lstStyle>
          <a:p>
            <a:pPr defTabSz="412750" hangingPunct="0"/>
            <a:r>
              <a:rPr lang="en-US" sz="3600" kern="0" dirty="0">
                <a:solidFill>
                  <a:srgbClr val="00BEBC"/>
                </a:solidFill>
              </a:rPr>
              <a:t>SCALP</a:t>
            </a:r>
            <a:br>
              <a:rPr lang="en-US" sz="3600" kern="0" dirty="0">
                <a:solidFill>
                  <a:srgbClr val="00BEBC"/>
                </a:solidFill>
              </a:rPr>
            </a:br>
            <a:r>
              <a:rPr lang="en-US" sz="3600" kern="0" dirty="0">
                <a:solidFill>
                  <a:srgbClr val="00BEBC"/>
                </a:solidFill>
              </a:rPr>
              <a:t>REVIVAL</a:t>
            </a:r>
            <a:br>
              <a:rPr lang="en-US" sz="3600" kern="0" dirty="0">
                <a:solidFill>
                  <a:srgbClr val="00BEBC"/>
                </a:solidFill>
              </a:rPr>
            </a:br>
            <a:r>
              <a:rPr lang="en-US" sz="3600" kern="0" dirty="0">
                <a:solidFill>
                  <a:srgbClr val="00BEBC"/>
                </a:solidFill>
              </a:rPr>
              <a:t>SCRUB</a:t>
            </a:r>
            <a:endParaRPr sz="3600" kern="0" dirty="0">
              <a:solidFill>
                <a:srgbClr val="00BEBC"/>
              </a:solidFill>
            </a:endParaRPr>
          </a:p>
        </p:txBody>
      </p:sp>
      <p:sp>
        <p:nvSpPr>
          <p:cNvPr id="8"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7057041" y="2412899"/>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REVITALISING SCRUB CLEANSES TO BALANCE THE SCALP</a:t>
            </a:r>
            <a:endParaRPr lang="en-US" sz="2000" dirty="0">
              <a:latin typeface="Montserrat" charset="0"/>
              <a:ea typeface="Montserrat" charset="0"/>
              <a:cs typeface="Montserrat" charset="0"/>
            </a:endParaRPr>
          </a:p>
        </p:txBody>
      </p:sp>
      <p:sp>
        <p:nvSpPr>
          <p:cNvPr id="9"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7057041" y="3394777"/>
            <a:ext cx="4393851" cy="97462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SALT GRANULES EXFOLIATE TO REMOVE PRODUCT BUILDUP AND DEAD SKIN</a:t>
            </a:r>
            <a:endParaRPr lang="en-US" sz="2000" dirty="0">
              <a:latin typeface="Montserrat" charset="0"/>
              <a:ea typeface="Montserrat" charset="0"/>
              <a:cs typeface="Montserrat" charset="0"/>
            </a:endParaRPr>
          </a:p>
        </p:txBody>
      </p:sp>
      <p:sp>
        <p:nvSpPr>
          <p:cNvPr id="10" name="The vero eos et accusam eton justo fosduo dolores iso etoma jam rebum. Steot clita kuasd gubergren, nosotra sea takimata sanctus est loda orem ipsusit druamet. Lorem eso ipsum dolor sit amet, derasm consetetur sadipscing elitromas. Sedma diam dnie nonumy eirmod tempor invidunt utony the labore etodre dolore magna aliquyam desando frond iron lares in this greadon."/>
          <p:cNvSpPr txBox="1"/>
          <p:nvPr/>
        </p:nvSpPr>
        <p:spPr>
          <a:xfrm>
            <a:off x="7057041" y="4388220"/>
            <a:ext cx="4393851" cy="66684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defRPr sz="3000">
                <a:latin typeface="Proxima Nova"/>
                <a:ea typeface="Proxima Nova"/>
                <a:cs typeface="Proxima Nova"/>
                <a:sym typeface="Proxima Nova"/>
              </a:defRPr>
            </a:lvl1pPr>
          </a:lstStyle>
          <a:p>
            <a:r>
              <a:rPr lang="en-US" sz="2000" dirty="0">
                <a:solidFill>
                  <a:prstClr val="black"/>
                </a:solidFill>
                <a:latin typeface="Montserrat" charset="0"/>
                <a:ea typeface="Montserrat" charset="0"/>
                <a:cs typeface="Montserrat" charset="0"/>
              </a:rPr>
              <a:t>LEAVES THE SCALP </a:t>
            </a:r>
            <a:br>
              <a:rPr lang="en-US" sz="2000" dirty="0">
                <a:solidFill>
                  <a:prstClr val="black"/>
                </a:solidFill>
                <a:latin typeface="Montserrat" charset="0"/>
                <a:ea typeface="Montserrat" charset="0"/>
                <a:cs typeface="Montserrat" charset="0"/>
              </a:rPr>
            </a:br>
            <a:r>
              <a:rPr lang="en-US" sz="2000" dirty="0">
                <a:solidFill>
                  <a:prstClr val="black"/>
                </a:solidFill>
                <a:latin typeface="Montserrat" charset="0"/>
                <a:ea typeface="Montserrat" charset="0"/>
                <a:cs typeface="Montserrat" charset="0"/>
              </a:rPr>
              <a:t>FEELING SMOOTHER </a:t>
            </a:r>
            <a:endParaRPr lang="en-US" sz="2000" dirty="0">
              <a:latin typeface="Montserrat" charset="0"/>
              <a:ea typeface="Montserrat" charset="0"/>
              <a:cs typeface="Montserrat" charset="0"/>
            </a:endParaRPr>
          </a:p>
        </p:txBody>
      </p:sp>
      <p:cxnSp>
        <p:nvCxnSpPr>
          <p:cNvPr id="11" name="Straight Connector 10"/>
          <p:cNvCxnSpPr/>
          <p:nvPr/>
        </p:nvCxnSpPr>
        <p:spPr>
          <a:xfrm>
            <a:off x="6863546" y="2506458"/>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p:nvCxnSpPr>
        <p:spPr>
          <a:xfrm>
            <a:off x="6863546" y="3350988"/>
            <a:ext cx="0" cy="75108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a:off x="6863546" y="4481779"/>
            <a:ext cx="0" cy="4797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3040" y="96030"/>
            <a:ext cx="4440032" cy="6858000"/>
          </a:xfrm>
          <a:prstGeom prst="rect">
            <a:avLst/>
          </a:prstGeom>
        </p:spPr>
      </p:pic>
      <p:sp>
        <p:nvSpPr>
          <p:cNvPr id="14" name="TextBox 13">
            <a:extLst>
              <a:ext uri="{FF2B5EF4-FFF2-40B4-BE49-F238E27FC236}">
                <a16:creationId xmlns:a16="http://schemas.microsoft.com/office/drawing/2014/main" id="{4354ED05-A000-46DD-BE42-A77DCD24DCA6}"/>
              </a:ext>
            </a:extLst>
          </p:cNvPr>
          <p:cNvSpPr txBox="1"/>
          <p:nvPr/>
        </p:nvSpPr>
        <p:spPr>
          <a:xfrm>
            <a:off x="4621182" y="6361860"/>
            <a:ext cx="2075093" cy="400110"/>
          </a:xfrm>
          <a:prstGeom prst="rect">
            <a:avLst/>
          </a:prstGeom>
          <a:noFill/>
        </p:spPr>
        <p:txBody>
          <a:bodyPr wrap="square" rtlCol="0">
            <a:spAutoFit/>
          </a:bodyPr>
          <a:lstStyle/>
          <a:p>
            <a:r>
              <a:rPr lang="en-US" sz="2000" dirty="0"/>
              <a:t>SG12019</a:t>
            </a:r>
            <a:endParaRPr lang="en-GB" sz="2000" dirty="0"/>
          </a:p>
        </p:txBody>
      </p:sp>
    </p:spTree>
    <p:extLst>
      <p:ext uri="{BB962C8B-B14F-4D97-AF65-F5344CB8AC3E}">
        <p14:creationId xmlns:p14="http://schemas.microsoft.com/office/powerpoint/2010/main" val="17099885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tretch>
            <a:fillRect/>
          </a:stretch>
        </p:blipFill>
        <p:spPr>
          <a:xfrm>
            <a:off x="0" y="4638"/>
            <a:ext cx="12192000" cy="6848723"/>
          </a:xfrm>
        </p:spPr>
      </p:pic>
    </p:spTree>
    <p:extLst>
      <p:ext uri="{BB962C8B-B14F-4D97-AF65-F5344CB8AC3E}">
        <p14:creationId xmlns:p14="http://schemas.microsoft.com/office/powerpoint/2010/main" val="1201986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556CE3-B2DD-4154-A9BA-5580D93C49CA}"/>
              </a:ext>
            </a:extLst>
          </p:cNvPr>
          <p:cNvSpPr/>
          <p:nvPr/>
        </p:nvSpPr>
        <p:spPr>
          <a:xfrm>
            <a:off x="943428" y="5418203"/>
            <a:ext cx="10305143" cy="1097280"/>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spcAft>
                <a:spcPts val="600"/>
              </a:spcAft>
            </a:pPr>
            <a:r>
              <a:rPr lang="en-US" altLang="zh-CN" sz="2800" dirty="0">
                <a:latin typeface="Arial Black" panose="020B0A04020102020204" pitchFamily="34" charset="0"/>
              </a:rPr>
              <a:t>Shop </a:t>
            </a:r>
            <a:r>
              <a:rPr lang="en-US" sz="2800" dirty="0">
                <a:latin typeface="Arial Black" panose="020B0A04020102020204" pitchFamily="34" charset="0"/>
              </a:rPr>
              <a:t>For the Model looks</a:t>
            </a:r>
          </a:p>
          <a:p>
            <a:pPr algn="ctr">
              <a:spcAft>
                <a:spcPts val="600"/>
              </a:spcAft>
            </a:pPr>
            <a:r>
              <a:rPr lang="en-US" sz="2800" dirty="0">
                <a:latin typeface="Arial Black" panose="020B0A04020102020204" pitchFamily="34" charset="0"/>
              </a:rPr>
              <a:t>Please visit our Facebook page @</a:t>
            </a:r>
            <a:r>
              <a:rPr lang="en-US" sz="2800" dirty="0" err="1">
                <a:latin typeface="Arial Black" panose="020B0A04020102020204" pitchFamily="34" charset="0"/>
              </a:rPr>
              <a:t>MarketSingapore</a:t>
            </a:r>
            <a:endParaRPr lang="en-SG" sz="2800" dirty="0">
              <a:latin typeface="Arial Black" panose="020B0A04020102020204" pitchFamily="34" charset="0"/>
            </a:endParaRPr>
          </a:p>
        </p:txBody>
      </p:sp>
      <p:pic>
        <p:nvPicPr>
          <p:cNvPr id="22" name="Picture 21">
            <a:extLst>
              <a:ext uri="{FF2B5EF4-FFF2-40B4-BE49-F238E27FC236}">
                <a16:creationId xmlns:a16="http://schemas.microsoft.com/office/drawing/2014/main" id="{B8C3D2B5-60DB-4E4A-B56D-552BB995B9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8446" y="1876992"/>
            <a:ext cx="4129375" cy="3097031"/>
          </a:xfrm>
          <a:prstGeom prst="rect">
            <a:avLst/>
          </a:prstGeom>
        </p:spPr>
      </p:pic>
      <p:pic>
        <p:nvPicPr>
          <p:cNvPr id="24" name="Picture 23">
            <a:extLst>
              <a:ext uri="{FF2B5EF4-FFF2-40B4-BE49-F238E27FC236}">
                <a16:creationId xmlns:a16="http://schemas.microsoft.com/office/drawing/2014/main" id="{84E65F12-6E8B-4B51-ABB7-11199B0513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025" t="9387" b="12741"/>
          <a:stretch/>
        </p:blipFill>
        <p:spPr>
          <a:xfrm>
            <a:off x="8004063" y="1876992"/>
            <a:ext cx="4187937" cy="3097031"/>
          </a:xfrm>
          <a:prstGeom prst="rect">
            <a:avLst/>
          </a:prstGeom>
        </p:spPr>
      </p:pic>
      <p:pic>
        <p:nvPicPr>
          <p:cNvPr id="28" name="Picture 27">
            <a:extLst>
              <a:ext uri="{FF2B5EF4-FFF2-40B4-BE49-F238E27FC236}">
                <a16:creationId xmlns:a16="http://schemas.microsoft.com/office/drawing/2014/main" id="{DD9EE416-1E87-439D-B300-92580B9EF3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70" y="1876992"/>
            <a:ext cx="4129374" cy="3097031"/>
          </a:xfrm>
          <a:prstGeom prst="rect">
            <a:avLst/>
          </a:prstGeom>
        </p:spPr>
      </p:pic>
    </p:spTree>
    <p:extLst>
      <p:ext uri="{BB962C8B-B14F-4D97-AF65-F5344CB8AC3E}">
        <p14:creationId xmlns:p14="http://schemas.microsoft.com/office/powerpoint/2010/main" val="329762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51F30B-610B-4932-8C1B-329D5A7CFB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731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4829FA-BD16-4C18-A4E7-B928804699D0}"/>
              </a:ext>
            </a:extLst>
          </p:cNvPr>
          <p:cNvSpPr/>
          <p:nvPr/>
        </p:nvSpPr>
        <p:spPr>
          <a:xfrm>
            <a:off x="6255026" y="6301408"/>
            <a:ext cx="4572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6B733D1F-FBA0-4F81-A2A7-252ABC657791}"/>
              </a:ext>
            </a:extLst>
          </p:cNvPr>
          <p:cNvPicPr>
            <a:picLocks noChangeAspect="1"/>
          </p:cNvPicPr>
          <p:nvPr/>
        </p:nvPicPr>
        <p:blipFill>
          <a:blip r:embed="rId2"/>
          <a:stretch>
            <a:fillRect/>
          </a:stretch>
        </p:blipFill>
        <p:spPr>
          <a:xfrm>
            <a:off x="0" y="-1"/>
            <a:ext cx="12192000" cy="6819029"/>
          </a:xfrm>
          <a:prstGeom prst="rect">
            <a:avLst/>
          </a:prstGeom>
        </p:spPr>
      </p:pic>
    </p:spTree>
    <p:extLst>
      <p:ext uri="{BB962C8B-B14F-4D97-AF65-F5344CB8AC3E}">
        <p14:creationId xmlns:p14="http://schemas.microsoft.com/office/powerpoint/2010/main" val="1713756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AE03D1-6879-4D40-B6D6-BE15892CE5A7}"/>
              </a:ext>
            </a:extLst>
          </p:cNvPr>
          <p:cNvPicPr>
            <a:picLocks noChangeAspect="1"/>
          </p:cNvPicPr>
          <p:nvPr/>
        </p:nvPicPr>
        <p:blipFill>
          <a:blip r:embed="rId2"/>
          <a:stretch>
            <a:fillRect/>
          </a:stretch>
        </p:blipFill>
        <p:spPr>
          <a:xfrm>
            <a:off x="0" y="0"/>
            <a:ext cx="12192000" cy="6839338"/>
          </a:xfrm>
          <a:prstGeom prst="rect">
            <a:avLst/>
          </a:prstGeom>
        </p:spPr>
      </p:pic>
      <p:sp>
        <p:nvSpPr>
          <p:cNvPr id="3" name="TextBox 2">
            <a:extLst>
              <a:ext uri="{FF2B5EF4-FFF2-40B4-BE49-F238E27FC236}">
                <a16:creationId xmlns:a16="http://schemas.microsoft.com/office/drawing/2014/main" id="{1F02E302-ED59-4560-9432-5D1762BF42DC}"/>
              </a:ext>
            </a:extLst>
          </p:cNvPr>
          <p:cNvSpPr txBox="1"/>
          <p:nvPr/>
        </p:nvSpPr>
        <p:spPr>
          <a:xfrm>
            <a:off x="8926830" y="5303520"/>
            <a:ext cx="2194560" cy="369332"/>
          </a:xfrm>
          <a:prstGeom prst="rect">
            <a:avLst/>
          </a:prstGeom>
          <a:solidFill>
            <a:schemeClr val="bg1"/>
          </a:solidFill>
        </p:spPr>
        <p:txBody>
          <a:bodyPr wrap="square" rtlCol="0">
            <a:spAutoFit/>
          </a:bodyPr>
          <a:lstStyle/>
          <a:p>
            <a:r>
              <a:rPr lang="en-US" dirty="0"/>
              <a:t>PUMPKIN SPICE</a:t>
            </a:r>
            <a:endParaRPr lang="en-GB" dirty="0"/>
          </a:p>
        </p:txBody>
      </p:sp>
    </p:spTree>
    <p:extLst>
      <p:ext uri="{BB962C8B-B14F-4D97-AF65-F5344CB8AC3E}">
        <p14:creationId xmlns:p14="http://schemas.microsoft.com/office/powerpoint/2010/main" val="1048401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D2AFD8-2ECA-45E6-92B9-5F379A02EB9B}"/>
              </a:ext>
            </a:extLst>
          </p:cNvPr>
          <p:cNvPicPr>
            <a:picLocks noChangeAspect="1"/>
          </p:cNvPicPr>
          <p:nvPr/>
        </p:nvPicPr>
        <p:blipFill>
          <a:blip r:embed="rId2"/>
          <a:stretch>
            <a:fillRect/>
          </a:stretch>
        </p:blipFill>
        <p:spPr>
          <a:xfrm>
            <a:off x="0" y="-63105"/>
            <a:ext cx="12150109" cy="6921105"/>
          </a:xfrm>
          <a:prstGeom prst="rect">
            <a:avLst/>
          </a:prstGeom>
        </p:spPr>
      </p:pic>
    </p:spTree>
    <p:extLst>
      <p:ext uri="{BB962C8B-B14F-4D97-AF65-F5344CB8AC3E}">
        <p14:creationId xmlns:p14="http://schemas.microsoft.com/office/powerpoint/2010/main" val="383409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14189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4671</TotalTime>
  <Words>345</Words>
  <Application>Microsoft Office PowerPoint</Application>
  <PresentationFormat>Widescreen</PresentationFormat>
  <Paragraphs>83</Paragraphs>
  <Slides>29</Slides>
  <Notes>0</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Avenir Book</vt:lpstr>
      <vt:lpstr>DengXian</vt:lpstr>
      <vt:lpstr>Didot</vt:lpstr>
      <vt:lpstr>Futura Bold</vt:lpstr>
      <vt:lpstr>Helvetica Light</vt:lpstr>
      <vt:lpstr>Josefin Slab</vt:lpstr>
      <vt:lpstr>Montserrat</vt:lpstr>
      <vt:lpstr>Proxima Nova</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Jermaine Khoo</cp:lastModifiedBy>
  <cp:revision>101</cp:revision>
  <dcterms:created xsi:type="dcterms:W3CDTF">2018-07-31T14:00:50Z</dcterms:created>
  <dcterms:modified xsi:type="dcterms:W3CDTF">2018-11-01T10:14:15Z</dcterms:modified>
</cp:coreProperties>
</file>